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9" r:id="rId2"/>
  </p:sldMasterIdLst>
  <p:notesMasterIdLst>
    <p:notesMasterId r:id="rId11"/>
  </p:notesMasterIdLst>
  <p:handoutMasterIdLst>
    <p:handoutMasterId r:id="rId12"/>
  </p:handoutMasterIdLst>
  <p:sldIdLst>
    <p:sldId id="267" r:id="rId3"/>
    <p:sldId id="285" r:id="rId4"/>
    <p:sldId id="335" r:id="rId5"/>
    <p:sldId id="336" r:id="rId6"/>
    <p:sldId id="337" r:id="rId7"/>
    <p:sldId id="338" r:id="rId8"/>
    <p:sldId id="326" r:id="rId9"/>
    <p:sldId id="33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DA510E20-3B91-4640-9DB4-318CDC88185E}">
          <p14:sldIdLst>
            <p14:sldId id="267"/>
            <p14:sldId id="285"/>
            <p14:sldId id="335"/>
            <p14:sldId id="336"/>
            <p14:sldId id="337"/>
            <p14:sldId id="338"/>
            <p14:sldId id="326"/>
            <p14:sldId id="33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100"/>
    <a:srgbClr val="FFB700"/>
    <a:srgbClr val="C88800"/>
    <a:srgbClr val="898989"/>
    <a:srgbClr val="FFFFFF"/>
    <a:srgbClr val="FEFEFE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031"/>
    <p:restoredTop sz="93082"/>
  </p:normalViewPr>
  <p:slideViewPr>
    <p:cSldViewPr showGuides="1">
      <p:cViewPr varScale="1">
        <p:scale>
          <a:sx n="100" d="100"/>
          <a:sy n="100" d="100"/>
        </p:scale>
        <p:origin x="176" y="20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2784" y="200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EA19E7-6596-9747-BF80-CF774554C55B}" type="datetime1">
              <a:rPr lang="de-DE" smtClean="0">
                <a:solidFill>
                  <a:srgbClr val="898989"/>
                </a:solidFill>
              </a:rPr>
              <a:t>28.01.25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| Institut | Person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‹Nr.›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 hdr="0"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6C5C6C02-5713-4C4A-9C59-487F2E0F4715}" type="datetime1">
              <a:rPr lang="de-DE" smtClean="0"/>
              <a:t>28.01.25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| Institut | Person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‹Nr.›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Hello, today I would like to present you the second task sheet which deals with the modeling of viscoelasticity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7075408-ECB8-9442-ADAC-6F24D00946E0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336275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470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DC0416-C963-1359-6F66-AF62CA3D9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A335B45E-902B-B728-2256-C336EFCAC6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2686F553-9E25-28A4-6DA1-FD8FF3DE20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RNN is a series-connected FFNN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Hidden state: Memory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9A661F-6FE3-AA9F-4545-56F3B036603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9443D8E-4BF8-18E9-9D3B-E2814CB7C1C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385F00A-EC41-F4AB-B773-93259400ED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7298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817A7-1664-5A05-222D-2F34CCD504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0E8D729-56E3-4D8A-0679-673CDC19A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8C7BF54A-ACC0-37CD-B25A-9ED0140779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1BE43E-08DE-89E0-EF76-EC22A9D463F9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E6644D-5BD2-F797-DB93-C18CBA35CD7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0BC854B-658D-6E66-62D7-60604794E2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97607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5EC61-179F-8ED7-5B1F-2BD18CD251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3B4C6F8B-50D5-B371-1C41-75DAE316CA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7AE8DED4-C325-937A-745A-F0DAB0049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B145D9-E3CE-F591-3CA3-6E22596AE50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18C83B2-5372-47AA-0443-18A0E7809BC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3366615-09CC-FA88-FB94-DD67284FD8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92903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A84C82-6900-CCC2-F526-0FE1FF69B5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9173A0EF-3EB3-51CA-6D0F-DF8B0A5D6B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55930799-29E1-C258-3376-C93782BAE2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B724964-8DA3-EF0F-CDFF-79635ADA3502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2000ECC-5030-E669-6706-401FA51A96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1940897-21B6-941C-0254-58EAADE589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2791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FBB8AD-CF69-7234-EAB7-7B4F9AB983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D336C864-E350-7F52-666C-AE8A16A8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12AFBD4D-4F6C-9A36-308A-457347BDD7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-The first task consisted mainly of data preparation and data visualization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 is generated synthetically by evaluating a </a:t>
            </a:r>
            <a:r>
              <a:rPr lang="en-US" dirty="0" err="1"/>
              <a:t>hyperelastic</a:t>
            </a:r>
            <a:r>
              <a:rPr lang="en-US" dirty="0"/>
              <a:t> potential</a:t>
            </a:r>
          </a:p>
          <a:p>
            <a:pPr marL="171450" indent="-171450">
              <a:buFontTx/>
              <a:buChar char="-"/>
            </a:pPr>
            <a:r>
              <a:rPr lang="en-US" dirty="0"/>
              <a:t>The dataset consists of triplets for the corresponding deformation gradient tensor F, the Stress tensor, and the strain energy density</a:t>
            </a:r>
          </a:p>
          <a:p>
            <a:pPr marL="171450" indent="-171450">
              <a:buFontTx/>
              <a:buChar char="-"/>
            </a:pPr>
            <a:r>
              <a:rPr lang="en-US" dirty="0"/>
              <a:t>We have different kind of deformation: uniaxial, biaxial, shear, mixed </a:t>
            </a:r>
          </a:p>
          <a:p>
            <a:pPr marL="171450" indent="-171450">
              <a:buFontTx/>
              <a:buChar char="-"/>
            </a:pPr>
            <a:r>
              <a:rPr lang="en-US" dirty="0"/>
              <a:t>A uniaxial load path is shown here as an example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511FC57-9CB9-5A40-8B80-FB141F3C49E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063A949-236B-5D4D-B441-89BD38B51625}" type="datetime1">
              <a:rPr lang="de-DE" smtClean="0"/>
              <a:t>28.01.25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2AE54A-1789-BE15-49D0-BBF9BC9BB96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| Institut | Person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74D89CE-4851-B8AC-9E2D-648FFFD618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149291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19BE4A4-6A55-74B6-4BCC-13F86F086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BC062066-72CA-0AD6-0526-A51DD9E314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357504C4-9709-C75E-2472-1F8DC1FE0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9C2CC25D-087B-904A-8FBF-392DC57A2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C382D-BDD1-9542-8F07-EFEC76866B88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EB9151-D30D-FE41-8A92-4C2A6CF718FA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CBF2897-3779-8715-3D8D-B9E4F5B02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0650324A-79B5-DA08-5251-E87B983EC3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6BDCFAC-EB89-E2F5-F455-C7D0DE86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7CAE29-81A7-DB46-A780-3646B0CCAC38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277E3A-EDAE-5A90-44C6-A9EC06D56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2B2D367-DA30-F78E-B394-CD563DEC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491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7FDA82-02CE-123A-C2C2-CAE2E2DA3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6582EE-8776-FD4A-18CB-1D47567546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E213A4D-AA79-1986-7A62-98EA8447D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2CA17B-87BA-8440-A283-CC41FF0FBFEC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458BEF7-3095-1165-858F-6B6CD6702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7C59D48-6D64-11CD-B3FC-E5BE95BE7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45615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4A3C18-B82F-4403-DC6C-1B843EFF48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04C221E-63AF-549D-EDAF-08C8389DA9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AE539D4-E9D1-2330-26BD-AE503BC9A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F9EF5-562D-8B44-9351-CD9687E36E36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1B6BBA1-5938-616E-7A62-3D549A36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58E22C-96B3-52A6-4332-B90513802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25435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E794EF-9A52-7210-664E-D14E759571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47D07C3-CBF4-B64A-7397-554EBD41F4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C10D480-3312-A004-E34E-621EC68CC2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A469024-31EE-E223-157C-E3D3CAFA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13C4A-5B6C-9044-ACD2-98532A22F704}" type="datetime1">
              <a:rPr lang="de-DE" smtClean="0"/>
              <a:t>28.01.25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B4300B4-2D77-8623-B588-1B915AC1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256F4A6-4446-6861-3C96-F86F3F5DC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689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78C1528-C559-6A49-D353-05658EBA9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6612AAD-3F59-52F5-7073-24D0857F43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C23D0CF-387D-D6AB-A420-7BA8CBDFD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0FBEF9E-D20B-3BCD-2DCF-DDE517635F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00719A-4ACD-A7A8-6EF9-BE8F87AE43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C94C5F1A-C0D1-8C3E-4081-6A3B8988B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E765B3-8B0E-FF4D-9B71-6C6255E7C672}" type="datetime1">
              <a:rPr lang="de-DE" smtClean="0"/>
              <a:t>28.01.25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07C7F5C-0961-6112-7597-4DF2733B7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C822D33-B81C-3D02-C653-172628A2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9122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E632C-247D-69F4-AAEC-33119004D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4A4F49D-DB73-9FC5-B15D-14AB06420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3A96C-712F-4B47-AD66-032C8A099B88}" type="datetime1">
              <a:rPr lang="de-DE" smtClean="0"/>
              <a:t>28.01.25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DFF55CD-CF04-38ED-54F5-0BAB7DBE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9D250B3-A75F-FE50-67E3-57F2215E0F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44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ADDAD665-9964-B1C0-04D8-9D5DEC44B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45934F-A3A9-BC46-B601-05087448C2FE}" type="datetime1">
              <a:rPr lang="de-DE" smtClean="0"/>
              <a:t>28.01.25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E587187-D852-A5AD-701E-FA8D77170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2BA0C6-D7D7-FB90-7A3A-597307D28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24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E55B4-593C-20A4-E119-7450E63D8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B63FEEE-3C95-AFDC-BEFF-B825D4AE0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7944110-37AC-B42F-13E0-FA970A887D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4B04F752-90A4-5F97-5270-D8AEC26AF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32A30-228F-D44F-8057-DA7733BE263D}" type="datetime1">
              <a:rPr lang="de-DE" smtClean="0"/>
              <a:t>28.01.25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8E383AB-B21B-86BD-516B-E547FC8B3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D2F9D00-593B-A07A-F1A6-EFFED5AC4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953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80882E-8990-9E08-1A7E-AB7AC1694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97D09A43-CB6E-17B1-A698-3DFC05257C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FA720B3-CD1C-11DE-8589-DDD67534D5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DB96E24-A7BE-748A-C751-CBC518DD4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FFD000-2A69-6543-B563-8835F4CA021C}" type="datetime1">
              <a:rPr lang="de-DE" smtClean="0"/>
              <a:t>28.01.25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6F79090-9FE9-2FBA-B1B3-B653E8C0B8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E9DF0D2C-B846-1A2C-35C9-97BC183BE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39956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9904A0-B798-E238-9EB8-5E659F530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FDA3E5F-1FCD-CA49-CE42-8835BCE69B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767945-F4A6-4E58-88F5-8A3F53BA4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546C91-C443-5E45-92BE-9A6AA84231F3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5BE913-61A7-0B38-0868-531BF46D8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1A4DAC-07CB-4AFA-459F-E2F735B15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1501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70867BF2-859A-4F8F-D65C-302911D905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4DBD500-EF4F-D8C7-FBB6-5404C98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C666116-A952-93C3-4468-EAD3EEAFF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C0558-9427-3045-8D07-E45201D08D01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00F4EE8-0136-FF05-F361-F3C7B9F45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D7AAA7C-DEBB-EBA9-1565-BEA9C579FF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023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7AE73-6D4E-E043-BC15-4C697139C962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3B13D-CC1E-A248-BB93-683B785586FB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CDE99077-865C-F1C0-502E-EA4A33DEF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33DDB9-20A1-F249-B817-FC3A576ACE88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17" name="Fußzeilenplatzhalter 16">
            <a:extLst>
              <a:ext uri="{FF2B5EF4-FFF2-40B4-BE49-F238E27FC236}">
                <a16:creationId xmlns:a16="http://schemas.microsoft.com/office/drawing/2014/main" id="{E5846D2A-6868-CB69-F0EB-F25BD161C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18" name="Foliennummernplatzhalter 17">
            <a:extLst>
              <a:ext uri="{FF2B5EF4-FFF2-40B4-BE49-F238E27FC236}">
                <a16:creationId xmlns:a16="http://schemas.microsoft.com/office/drawing/2014/main" id="{552FA8D3-5AB8-E9D3-F51B-FE2E1ADD8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3ECFF-E6DD-5F4B-BFAE-1C29E9551E15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8976000" cy="189000"/>
          </a:xfrm>
        </p:spPr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6E0548-721D-5F4C-AE60-635C4B58442E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0E9007-6718-2048-B0B2-842BDFF7B594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8976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Task 1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3DDB9-20A1-F249-B817-FC3A576ACE88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59999"/>
            <a:ext cx="8976000" cy="190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/>
              <a:t>Department of Mechanical Engineering | Cyber-Physical Simulation Group | Tutorial</a:t>
            </a:r>
            <a:endParaRPr lang="de-DE" dirty="0"/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Department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Mechanical</a:t>
            </a:r>
            <a:r>
              <a:rPr lang="de-DE" dirty="0"/>
              <a:t> Engineering | Cyber-</a:t>
            </a:r>
            <a:r>
              <a:rPr lang="de-DE" dirty="0" err="1"/>
              <a:t>Physical</a:t>
            </a:r>
            <a:r>
              <a:rPr lang="de-DE" dirty="0"/>
              <a:t> Simulation Group | Tutorial 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66" r:id="rId4"/>
    <p:sldLayoutId id="2147483650" r:id="rId5"/>
    <p:sldLayoutId id="2147483651" r:id="rId6"/>
    <p:sldLayoutId id="2147483667" r:id="rId7"/>
    <p:sldLayoutId id="2147483668" r:id="rId8"/>
    <p:sldLayoutId id="2147483661" r:id="rId9"/>
    <p:sldLayoutId id="2147483654" r:id="rId10"/>
    <p:sldLayoutId id="2147483655" r:id="rId1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0258DD56-A205-B2BF-60D6-465B865C5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4402F62-44E0-8168-4059-785D715562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1FEDE5E-984C-DF77-2F41-CE3B49FA5A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C3E2139-7B5C-CE48-B6A1-7D5970C4EAF5}" type="datetime1">
              <a:rPr lang="de-DE" smtClean="0"/>
              <a:t>28.01.25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CEA01C-37B6-8162-287C-DF8B3D6701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/>
              <a:t>Department of Mechanical Engineering | Cyber-Physical Simulation Group | Tutorial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BF453E-4754-EDCE-3300-BDE219D53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ACFA4AD-28C6-3840-9D86-824C41BE9304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89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Relationship Id="rId1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3C0A3C-1577-DB87-FE7F-8BCB6A29BD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Tutorial machine learning in solid mechanics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988AF7F8-70C0-11EB-BC4B-C6599B9C0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Task 3 – Viscoelasticity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3D0091B-AF6C-D2B3-28A2-E4EAF6E04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225A2-1A5F-0641-9A2D-C8AF7BC6A84F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4A84E0C-1D67-7D8D-0C3F-CC62841E3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270F0FC-5AE6-6C05-ABB6-7D2B754C1E02}"/>
              </a:ext>
            </a:extLst>
          </p:cNvPr>
          <p:cNvSpPr txBox="1"/>
          <p:nvPr/>
        </p:nvSpPr>
        <p:spPr>
          <a:xfrm>
            <a:off x="3113903" y="58076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31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2561D0-00E7-1AB5-9D29-E7FA33E01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rafik 57">
            <a:extLst>
              <a:ext uri="{FF2B5EF4-FFF2-40B4-BE49-F238E27FC236}">
                <a16:creationId xmlns:a16="http://schemas.microsoft.com/office/drawing/2014/main" id="{3CC50C77-0EDE-F2B8-97A3-FB1965CA71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604" y="2550233"/>
            <a:ext cx="3392225" cy="2742071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D3815303-2E8D-60E6-635E-CB3EBAC52E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603" y="1017272"/>
            <a:ext cx="3392225" cy="1532526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9C76FAC-90B8-B7EC-70D9-5A129EE1CA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0A29298-3EAE-6EEE-28C0-37F6604FD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717371B0-7F14-2D2F-059D-549AFFBCA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4962B305-07B0-2B2A-3F9E-D8C2C997A1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2337" y="221528"/>
            <a:ext cx="3215778" cy="6272506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p:sp>
        <p:nvSpPr>
          <p:cNvPr id="15" name="Inhaltsplatzhalter 6">
            <a:extLst>
              <a:ext uri="{FF2B5EF4-FFF2-40B4-BE49-F238E27FC236}">
                <a16:creationId xmlns:a16="http://schemas.microsoft.com/office/drawing/2014/main" id="{9C6686D5-9120-ACBF-199E-56BADA82FE4D}"/>
              </a:ext>
            </a:extLst>
          </p:cNvPr>
          <p:cNvSpPr txBox="1">
            <a:spLocks/>
          </p:cNvSpPr>
          <p:nvPr/>
        </p:nvSpPr>
        <p:spPr>
          <a:xfrm>
            <a:off x="3392267" y="1071794"/>
            <a:ext cx="5015778" cy="4758636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So </a:t>
            </a:r>
            <a:r>
              <a:rPr lang="de-DE" sz="1600" dirty="0" err="1">
                <a:ea typeface="Cambria Math" panose="02040503050406030204" pitchFamily="18" charset="0"/>
              </a:rPr>
              <a:t>far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have</a:t>
            </a:r>
            <a:r>
              <a:rPr lang="de-DE" sz="1600" dirty="0">
                <a:ea typeface="Cambria Math" panose="02040503050406030204" pitchFamily="18" charset="0"/>
              </a:rPr>
              <a:t> dealt </a:t>
            </a:r>
            <a:r>
              <a:rPr lang="de-DE" sz="1600" dirty="0" err="1">
                <a:ea typeface="Cambria Math" panose="02040503050406030204" pitchFamily="18" charset="0"/>
              </a:rPr>
              <a:t>with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r>
              <a:rPr lang="de-DE" sz="1600" dirty="0">
                <a:ea typeface="Cambria Math" panose="02040503050406030204" pitchFamily="18" charset="0"/>
              </a:rPr>
              <a:t> (</a:t>
            </a:r>
            <a:r>
              <a:rPr lang="de-DE" sz="1600" dirty="0" err="1">
                <a:ea typeface="Cambria Math" panose="02040503050406030204" pitchFamily="18" charset="0"/>
              </a:rPr>
              <a:t>dissipation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free</a:t>
            </a:r>
            <a:r>
              <a:rPr lang="de-DE" sz="1600" dirty="0">
                <a:ea typeface="Cambria Math" panose="02040503050406030204" pitchFamily="18" charset="0"/>
              </a:rPr>
              <a:t>)</a:t>
            </a:r>
          </a:p>
          <a:p>
            <a:pPr>
              <a:buSzPct val="80000"/>
            </a:pPr>
            <a:r>
              <a:rPr lang="de-DE" sz="1600" dirty="0" err="1">
                <a:ea typeface="Cambria Math" panose="02040503050406030204" pitchFamily="18" charset="0"/>
              </a:rPr>
              <a:t>Now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we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consider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b="1" dirty="0" err="1">
                <a:ea typeface="Cambria Math" panose="02040503050406030204" pitchFamily="18" charset="0"/>
              </a:rPr>
              <a:t>inelastic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Energy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dissipated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</a:p>
          <a:p>
            <a:pPr lvl="1">
              <a:buSzPct val="80000"/>
            </a:pPr>
            <a:r>
              <a:rPr lang="de-DE" sz="1600" dirty="0">
                <a:ea typeface="Cambria Math" panose="02040503050406030204" pitchFamily="18" charset="0"/>
              </a:rPr>
              <a:t>Stress-</a:t>
            </a:r>
            <a:r>
              <a:rPr lang="de-DE" sz="1600" dirty="0" err="1">
                <a:ea typeface="Cambria Math" panose="02040503050406030204" pitchFamily="18" charset="0"/>
              </a:rPr>
              <a:t>strain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relation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is</a:t>
            </a:r>
            <a:r>
              <a:rPr lang="de-DE" sz="1600" dirty="0">
                <a:ea typeface="Cambria Math" panose="02040503050406030204" pitchFamily="18" charset="0"/>
              </a:rPr>
              <a:t> rate- </a:t>
            </a:r>
            <a:r>
              <a:rPr lang="de-DE" sz="1600" dirty="0" err="1">
                <a:ea typeface="Cambria Math" panose="02040503050406030204" pitchFamily="18" charset="0"/>
              </a:rPr>
              <a:t>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path-dependent</a:t>
            </a: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 lvl="1">
              <a:buSzPct val="80000"/>
            </a:pPr>
            <a:endParaRPr lang="de-DE" sz="1600" dirty="0">
              <a:ea typeface="Cambria Math" panose="02040503050406030204" pitchFamily="18" charset="0"/>
            </a:endParaRPr>
          </a:p>
          <a:p>
            <a:pPr>
              <a:buSzPct val="80000"/>
            </a:pPr>
            <a:r>
              <a:rPr lang="de-DE" sz="1600" b="1" dirty="0">
                <a:ea typeface="Cambria Math" panose="02040503050406030204" pitchFamily="18" charset="0"/>
              </a:rPr>
              <a:t>Maxwell </a:t>
            </a:r>
            <a:r>
              <a:rPr lang="de-DE" sz="1600" b="1" dirty="0" err="1">
                <a:ea typeface="Cambria Math" panose="02040503050406030204" pitchFamily="18" charset="0"/>
              </a:rPr>
              <a:t>model</a:t>
            </a:r>
            <a:r>
              <a:rPr lang="de-DE" sz="1600" b="1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for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describing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the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viscoelastic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behavior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of</a:t>
            </a:r>
            <a:r>
              <a:rPr lang="de-DE" sz="1600" dirty="0">
                <a:ea typeface="Cambria Math" panose="02040503050406030204" pitchFamily="18" charset="0"/>
              </a:rPr>
              <a:t> </a:t>
            </a:r>
            <a:r>
              <a:rPr lang="de-DE" sz="1600" dirty="0" err="1">
                <a:ea typeface="Cambria Math" panose="02040503050406030204" pitchFamily="18" charset="0"/>
              </a:rPr>
              <a:t>materials</a:t>
            </a:r>
            <a:endParaRPr lang="de-DE" sz="1600" dirty="0">
              <a:ea typeface="Cambria Math" panose="02040503050406030204" pitchFamily="18" charset="0"/>
            </a:endParaRPr>
          </a:p>
          <a:p>
            <a:pPr marL="457200" lvl="1" indent="0">
              <a:buNone/>
            </a:pPr>
            <a:endParaRPr lang="de-DE" dirty="0">
              <a:ea typeface="Cambria Math" panose="02040503050406030204" pitchFamily="18" charset="0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0F8BF2D5-9ECC-D66A-1F88-35E780E4AED0}"/>
              </a:ext>
            </a:extLst>
          </p:cNvPr>
          <p:cNvPicPr>
            <a:picLocks/>
          </p:cNvPicPr>
          <p:nvPr/>
        </p:nvPicPr>
        <p:blipFill>
          <a:blip r:embed="rId5"/>
          <a:srcRect r="50743"/>
          <a:stretch/>
        </p:blipFill>
        <p:spPr>
          <a:xfrm>
            <a:off x="3945791" y="2855816"/>
            <a:ext cx="1426121" cy="114636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B480E9EF-5EF2-A78B-54EB-720401AD4107}"/>
              </a:ext>
            </a:extLst>
          </p:cNvPr>
          <p:cNvPicPr>
            <a:picLocks/>
          </p:cNvPicPr>
          <p:nvPr/>
        </p:nvPicPr>
        <p:blipFill>
          <a:blip r:embed="rId5"/>
          <a:srcRect l="50000"/>
          <a:stretch/>
        </p:blipFill>
        <p:spPr>
          <a:xfrm>
            <a:off x="5618639" y="2855816"/>
            <a:ext cx="1426119" cy="1146365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DC41032B-BC7C-0EAA-5C75-42B542CA9F79}"/>
              </a:ext>
            </a:extLst>
          </p:cNvPr>
          <p:cNvGrpSpPr/>
          <p:nvPr/>
        </p:nvGrpSpPr>
        <p:grpSpPr>
          <a:xfrm>
            <a:off x="5775763" y="5275628"/>
            <a:ext cx="6651936" cy="1242000"/>
            <a:chOff x="4362863" y="4224811"/>
            <a:chExt cx="6651936" cy="1242000"/>
          </a:xfrm>
        </p:grpSpPr>
        <p:sp>
          <p:nvSpPr>
            <p:cNvPr id="26" name="Rechteck 25">
              <a:extLst>
                <a:ext uri="{FF2B5EF4-FFF2-40B4-BE49-F238E27FC236}">
                  <a16:creationId xmlns:a16="http://schemas.microsoft.com/office/drawing/2014/main" id="{34A7F948-6B5A-94D2-1BBF-775C34A61D5A}"/>
                </a:ext>
              </a:extLst>
            </p:cNvPr>
            <p:cNvSpPr/>
            <p:nvPr/>
          </p:nvSpPr>
          <p:spPr>
            <a:xfrm>
              <a:off x="4918799" y="4224811"/>
              <a:ext cx="2898000" cy="1242000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30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/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0" indent="0">
                    <a:lnSpc>
                      <a:spcPct val="150000"/>
                    </a:lnSpc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de-DE" sz="1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de-DE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f>
                          <m:f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𝐸</m:t>
                            </m:r>
                          </m:num>
                          <m:den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den>
                        </m:f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8" name="Textfeld 27">
                  <a:extLst>
                    <a:ext uri="{FF2B5EF4-FFF2-40B4-BE49-F238E27FC236}">
                      <a16:creationId xmlns:a16="http://schemas.microsoft.com/office/drawing/2014/main" id="{527D9D3B-CF5F-3436-1E1D-E2231EDBD14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62863" y="4464113"/>
                  <a:ext cx="4017098" cy="752065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7" name="Textfeld 36">
              <a:extLst>
                <a:ext uri="{FF2B5EF4-FFF2-40B4-BE49-F238E27FC236}">
                  <a16:creationId xmlns:a16="http://schemas.microsoft.com/office/drawing/2014/main" id="{05C6B684-08F8-6C09-5341-5F8D20EB8DFA}"/>
                </a:ext>
              </a:extLst>
            </p:cNvPr>
            <p:cNvSpPr txBox="1"/>
            <p:nvPr/>
          </p:nvSpPr>
          <p:spPr>
            <a:xfrm>
              <a:off x="4918799" y="4268449"/>
              <a:ext cx="60960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Explicit </a:t>
              </a:r>
              <a:r>
                <a:rPr lang="de-DE" sz="1400" b="1" dirty="0" err="1">
                  <a:ea typeface="Cambria Math" panose="02040503050406030204" pitchFamily="18" charset="0"/>
                </a:rPr>
                <a:t>euler</a:t>
              </a:r>
              <a:r>
                <a:rPr lang="de-DE" sz="1400" b="1" dirty="0">
                  <a:ea typeface="Cambria Math" panose="02040503050406030204" pitchFamily="18" charset="0"/>
                </a:rPr>
                <a:t> </a:t>
              </a:r>
              <a:r>
                <a:rPr lang="de-DE" sz="1400" b="1" dirty="0" err="1">
                  <a:ea typeface="Cambria Math" panose="02040503050406030204" pitchFamily="18" charset="0"/>
                </a:rPr>
                <a:t>scheme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  <p:grpSp>
        <p:nvGrpSpPr>
          <p:cNvPr id="39" name="Gruppieren 38">
            <a:extLst>
              <a:ext uri="{FF2B5EF4-FFF2-40B4-BE49-F238E27FC236}">
                <a16:creationId xmlns:a16="http://schemas.microsoft.com/office/drawing/2014/main" id="{DEF9647C-9B3A-1A6F-1A02-A27ED6205FF8}"/>
              </a:ext>
            </a:extLst>
          </p:cNvPr>
          <p:cNvGrpSpPr/>
          <p:nvPr/>
        </p:nvGrpSpPr>
        <p:grpSpPr>
          <a:xfrm>
            <a:off x="9262829" y="5280481"/>
            <a:ext cx="6096001" cy="1242000"/>
            <a:chOff x="6882965" y="4260948"/>
            <a:chExt cx="6096001" cy="1827750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456D788-BFE4-D30B-14F9-8C4DB511710F}"/>
                </a:ext>
              </a:extLst>
            </p:cNvPr>
            <p:cNvGrpSpPr/>
            <p:nvPr/>
          </p:nvGrpSpPr>
          <p:grpSpPr>
            <a:xfrm>
              <a:off x="6882965" y="4260948"/>
              <a:ext cx="6096001" cy="1827750"/>
              <a:chOff x="8079738" y="4183548"/>
              <a:chExt cx="6096001" cy="1827750"/>
            </a:xfrm>
          </p:grpSpPr>
          <p:grpSp>
            <p:nvGrpSpPr>
              <p:cNvPr id="47" name="Gruppieren 46">
                <a:extLst>
                  <a:ext uri="{FF2B5EF4-FFF2-40B4-BE49-F238E27FC236}">
                    <a16:creationId xmlns:a16="http://schemas.microsoft.com/office/drawing/2014/main" id="{881EFC92-78B8-B32E-F1EC-4D0C641B3CDA}"/>
                  </a:ext>
                </a:extLst>
              </p:cNvPr>
              <p:cNvGrpSpPr/>
              <p:nvPr/>
            </p:nvGrpSpPr>
            <p:grpSpPr>
              <a:xfrm>
                <a:off x="8079738" y="4183548"/>
                <a:ext cx="6096001" cy="1827750"/>
                <a:chOff x="4918798" y="4224811"/>
                <a:chExt cx="6096001" cy="1827750"/>
              </a:xfrm>
            </p:grpSpPr>
            <p:sp>
              <p:nvSpPr>
                <p:cNvPr id="50" name="Rechteck 49">
                  <a:extLst>
                    <a:ext uri="{FF2B5EF4-FFF2-40B4-BE49-F238E27FC236}">
                      <a16:creationId xmlns:a16="http://schemas.microsoft.com/office/drawing/2014/main" id="{68011DFE-C99E-ED12-A404-9BF3AFA26ABF}"/>
                    </a:ext>
                  </a:extLst>
                </p:cNvPr>
                <p:cNvSpPr/>
                <p:nvPr/>
              </p:nvSpPr>
              <p:spPr>
                <a:xfrm>
                  <a:off x="4918798" y="4224811"/>
                  <a:ext cx="2898000" cy="1827750"/>
                </a:xfrm>
                <a:prstGeom prst="rect">
                  <a:avLst/>
                </a:prstGeom>
                <a:solidFill>
                  <a:schemeClr val="tx1">
                    <a:lumMod val="50000"/>
                    <a:lumOff val="50000"/>
                    <a:alpha val="30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1" name="Textfeld 50">
                  <a:extLst>
                    <a:ext uri="{FF2B5EF4-FFF2-40B4-BE49-F238E27FC236}">
                      <a16:creationId xmlns:a16="http://schemas.microsoft.com/office/drawing/2014/main" id="{8363931A-BF16-9B5E-584D-E6A45BC412BC}"/>
                    </a:ext>
                  </a:extLst>
                </p:cNvPr>
                <p:cNvSpPr txBox="1"/>
                <p:nvPr/>
              </p:nvSpPr>
              <p:spPr>
                <a:xfrm>
                  <a:off x="4918799" y="4268449"/>
                  <a:ext cx="609600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de-DE" sz="1400" b="1" dirty="0">
                      <a:ea typeface="Cambria Math" panose="02040503050406030204" pitchFamily="18" charset="0"/>
                    </a:rPr>
                    <a:t>Harmonic </a:t>
                  </a:r>
                  <a:r>
                    <a:rPr lang="de-DE" sz="1400" b="1" dirty="0" err="1">
                      <a:ea typeface="Cambria Math" panose="02040503050406030204" pitchFamily="18" charset="0"/>
                    </a:rPr>
                    <a:t>oscillation</a:t>
                  </a:r>
                  <a:r>
                    <a:rPr lang="de-DE" sz="1400" b="1" dirty="0">
                      <a:ea typeface="Cambria Math" panose="02040503050406030204" pitchFamily="18" charset="0"/>
                    </a:rPr>
                    <a:t>:</a:t>
                  </a: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/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de-DE" sz="1400" b="0" dirty="0"/>
                  </a:p>
                  <a:p>
                    <a:pPr marL="0" indent="0">
                      <a:lnSpc>
                        <a:spcPct val="150000"/>
                      </a:lnSpc>
                      <a:buNone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lang="de-DE" sz="1400" i="1" dirty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𝐴</m:t>
                          </m:r>
                          <m:func>
                            <m:func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l-GR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ω</m:t>
                              </m:r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e-DE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  <m:r>
                                    <a:rPr lang="de-DE" sz="1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func>
                        </m:oMath>
                      </m:oMathPara>
                    </a14:m>
                    <a:endParaRPr lang="en-US" sz="1400" dirty="0"/>
                  </a:p>
                </p:txBody>
              </p:sp>
            </mc:Choice>
            <mc:Fallback xmlns="">
              <p:sp>
                <p:nvSpPr>
                  <p:cNvPr id="48" name="Textfeld 47">
                    <a:extLst>
                      <a:ext uri="{FF2B5EF4-FFF2-40B4-BE49-F238E27FC236}">
                        <a16:creationId xmlns:a16="http://schemas.microsoft.com/office/drawing/2014/main" id="{23606D34-1C8E-E43D-660A-E26B8A82909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98295" y="4988167"/>
                    <a:ext cx="2401893" cy="738664"/>
                  </a:xfrm>
                  <a:prstGeom prst="rect">
                    <a:avLst/>
                  </a:prstGeom>
                  <a:blipFill>
                    <a:blip r:embed="rId7"/>
                    <a:stretch>
                      <a:fillRect b="-4390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4491EB1C-C60A-791F-1AF8-41F727421976}"/>
                  </a:ext>
                </a:extLst>
              </p:cNvPr>
              <p:cNvSpPr txBox="1"/>
              <p:nvPr/>
            </p:nvSpPr>
            <p:spPr>
              <a:xfrm>
                <a:off x="8079739" y="4652961"/>
                <a:ext cx="1982915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>
                    <a:ea typeface="Cambria Math" panose="02040503050406030204" pitchFamily="18" charset="0"/>
                  </a:rPr>
                  <a:t>Parameters</a:t>
                </a:r>
                <a:r>
                  <a:rPr lang="de-DE" sz="1400" b="1" dirty="0">
                    <a:ea typeface="Cambria Math" panose="02040503050406030204" pitchFamily="18" charset="0"/>
                  </a:rPr>
                  <a:t>: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/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{"/>
                            <m:endChr m:val="}"/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40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p>
                                <m:r>
                                  <a:rPr lang="en-US" sz="14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∞</m:t>
                                </m:r>
                              </m:sup>
                            </m:sSup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𝐸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𝜂</m:t>
                            </m:r>
                          </m:e>
                        </m:d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0.5, 2, 1</m:t>
                            </m:r>
                          </m:e>
                        </m:d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44" name="Textfeld 43">
                  <a:extLst>
                    <a:ext uri="{FF2B5EF4-FFF2-40B4-BE49-F238E27FC236}">
                      <a16:creationId xmlns:a16="http://schemas.microsoft.com/office/drawing/2014/main" id="{BDC9F69A-561D-2587-D87A-EBB3FD6765B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73498" y="4730361"/>
                  <a:ext cx="1984766" cy="307777"/>
                </a:xfrm>
                <a:prstGeom prst="rect">
                  <a:avLst/>
                </a:prstGeom>
                <a:blipFill>
                  <a:blip r:embed="rId8"/>
                  <a:stretch>
                    <a:fillRect b="-6470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239C93E8-F0BC-FB99-421B-5D3BCADE2BA9}"/>
              </a:ext>
            </a:extLst>
          </p:cNvPr>
          <p:cNvGrpSpPr/>
          <p:nvPr/>
        </p:nvGrpSpPr>
        <p:grpSpPr>
          <a:xfrm>
            <a:off x="3362182" y="5270131"/>
            <a:ext cx="3216004" cy="1241661"/>
            <a:chOff x="431002" y="4224812"/>
            <a:chExt cx="4055685" cy="1208068"/>
          </a:xfrm>
        </p:grpSpPr>
        <p:sp>
          <p:nvSpPr>
            <p:cNvPr id="53" name="Rechteck 52">
              <a:extLst>
                <a:ext uri="{FF2B5EF4-FFF2-40B4-BE49-F238E27FC236}">
                  <a16:creationId xmlns:a16="http://schemas.microsoft.com/office/drawing/2014/main" id="{90124734-7C1D-08C1-6A36-8F796FDB6F99}"/>
                </a:ext>
              </a:extLst>
            </p:cNvPr>
            <p:cNvSpPr/>
            <p:nvPr/>
          </p:nvSpPr>
          <p:spPr>
            <a:xfrm>
              <a:off x="469589" y="4224812"/>
              <a:ext cx="3653542" cy="120806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/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noFill/>
                <a:ln w="25400">
                  <a:noFill/>
                </a:ln>
              </p:spPr>
              <p:txBody>
                <a:bodyPr wrap="square">
                  <a:spAutoFit/>
                </a:bodyPr>
                <a:lstStyle/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𝑒</m:t>
                      </m:r>
                      <m:d>
                        <m:d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endParaRPr lang="de-DE" sz="1400" b="0" i="1" dirty="0">
                    <a:latin typeface="Cambria Math" panose="02040503050406030204" pitchFamily="18" charset="0"/>
                  </a:endParaRPr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r>
                        <a:rPr lang="de-DE" sz="1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p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</m:sSup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p/>
                      </m:sSup>
                      <m:r>
                        <a:rPr lang="de-DE" sz="1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1400" i="1">
                          <a:latin typeface="Cambria Math" panose="02040503050406030204" pitchFamily="18" charset="0"/>
                        </a:rPr>
                        <m:t>𝐸</m:t>
                      </m:r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de-DE" sz="1400" dirty="0"/>
                </a:p>
                <a:p>
                  <a:pPr marL="285750" indent="-285750">
                    <a:buFont typeface="Arial" panose="020B0604020202020204" pitchFamily="34" charset="0"/>
                    <a:buChar char="•"/>
                  </a:pPr>
                  <a14:m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</m:acc>
                      <m:r>
                        <a:rPr lang="de-DE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den>
                      </m:f>
                      <m:sSup>
                        <m:sSupPr>
                          <m:ctrlPr>
                            <a:rPr lang="de-DE" sz="1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de-DE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e>
                          </m:d>
                        </m:e>
                        <m:sup/>
                      </m:sSup>
                    </m:oMath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54" name="Textfeld 53">
                  <a:extLst>
                    <a:ext uri="{FF2B5EF4-FFF2-40B4-BE49-F238E27FC236}">
                      <a16:creationId xmlns:a16="http://schemas.microsoft.com/office/drawing/2014/main" id="{2429EEC3-7A78-BD02-7B83-858DDA9358E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9589" y="4479134"/>
                  <a:ext cx="4017098" cy="936468"/>
                </a:xfrm>
                <a:prstGeom prst="rect">
                  <a:avLst/>
                </a:prstGeom>
                <a:blipFill>
                  <a:blip r:embed="rId9"/>
                  <a:stretch>
                    <a:fillRect l="-797"/>
                  </a:stretch>
                </a:blipFill>
                <a:ln w="25400"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5" name="Textfeld 54">
              <a:extLst>
                <a:ext uri="{FF2B5EF4-FFF2-40B4-BE49-F238E27FC236}">
                  <a16:creationId xmlns:a16="http://schemas.microsoft.com/office/drawing/2014/main" id="{B8213D67-C7F4-7F8C-C155-428A5AA521B7}"/>
                </a:ext>
              </a:extLst>
            </p:cNvPr>
            <p:cNvSpPr txBox="1"/>
            <p:nvPr/>
          </p:nvSpPr>
          <p:spPr>
            <a:xfrm>
              <a:off x="431002" y="4252846"/>
              <a:ext cx="3430018" cy="2685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400" b="1" dirty="0">
                  <a:ea typeface="Cambria Math" panose="02040503050406030204" pitchFamily="18" charset="0"/>
                </a:rPr>
                <a:t>Maxwell </a:t>
              </a:r>
              <a:r>
                <a:rPr lang="de-DE" sz="1400" b="1" dirty="0" err="1">
                  <a:ea typeface="Cambria Math" panose="02040503050406030204" pitchFamily="18" charset="0"/>
                </a:rPr>
                <a:t>model</a:t>
              </a:r>
              <a:r>
                <a:rPr lang="de-DE" sz="1400" b="1" dirty="0">
                  <a:ea typeface="Cambria Math" panose="02040503050406030204" pitchFamily="18" charset="0"/>
                </a:rPr>
                <a:t>: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919018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860F7-BBBE-3560-4A66-ADD3E32316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F0FE0BE-9791-A1B3-BA9F-F06D9A09978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A9C4D20-33CE-D256-DAD1-01433D46D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F38DCA40-FCC9-C0DD-544D-6C0CF5E443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96DD34D6-A3F2-F91F-3DCB-8CCEBECED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743900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dirty="0"/>
                  <a:t>Recurrent neural network (</a:t>
                </a:r>
                <a:r>
                  <a:rPr lang="en-US" sz="1600" b="1" dirty="0"/>
                  <a:t>RNN</a:t>
                </a:r>
                <a:r>
                  <a:rPr lang="en-US" sz="1600" dirty="0"/>
                  <a:t>) are a special type of artificial neural networks designed to learn </a:t>
                </a:r>
                <a:r>
                  <a:rPr lang="en-US" sz="1600" b="1" dirty="0"/>
                  <a:t>temporal dependencies </a:t>
                </a:r>
                <a:r>
                  <a:rPr lang="en-US" sz="1600" dirty="0"/>
                  <a:t>in data</a:t>
                </a:r>
              </a:p>
              <a:p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…,∆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600" dirty="0"/>
              </a:p>
              <a:p>
                <a:pPr>
                  <a:buSzPct val="80000"/>
                </a:pPr>
                <a:endParaRPr lang="de-DE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C9D175FD-A166-A5A9-7409-67B4203D60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475685" cy="4758636"/>
              </a:xfrm>
              <a:prstGeom prst="rect">
                <a:avLst/>
              </a:prstGeom>
              <a:blipFill>
                <a:blip r:embed="rId3"/>
                <a:stretch>
                  <a:fillRect l="-3273" t="-1333" r="-4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Grafik 1" descr="Ein Bild, das Text, Screenshot, gelb, Kreis enthält.&#10;&#10;KI-generierte Inhalte können fehlerhaft sein.">
            <a:extLst>
              <a:ext uri="{FF2B5EF4-FFF2-40B4-BE49-F238E27FC236}">
                <a16:creationId xmlns:a16="http://schemas.microsoft.com/office/drawing/2014/main" id="{C6F1342F-24FC-9009-EEC6-4B3C6B149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4509" y="1021355"/>
            <a:ext cx="1651971" cy="1364672"/>
          </a:xfrm>
          <a:prstGeom prst="rect">
            <a:avLst/>
          </a:prstGeom>
        </p:spPr>
      </p:pic>
      <p:pic>
        <p:nvPicPr>
          <p:cNvPr id="5" name="Grafik 4" descr="Ein Bild, das Screenshot, gelb, Schrift, Kreis enthält.&#10;&#10;KI-generierte Inhalte können fehlerhaft sein.">
            <a:extLst>
              <a:ext uri="{FF2B5EF4-FFF2-40B4-BE49-F238E27FC236}">
                <a16:creationId xmlns:a16="http://schemas.microsoft.com/office/drawing/2014/main" id="{18DD0A0A-831D-7040-36DD-6DD5EC4A8B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8364" y="1015271"/>
            <a:ext cx="3475685" cy="130957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400" dirty="0"/>
                  <a:t>[32, 2]; 10,000 epochs </a:t>
                </a:r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D15E6D9A-8EAF-E2C0-8E00-1F26DFA04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177" y="3019726"/>
                <a:ext cx="3364023" cy="1151103"/>
              </a:xfrm>
              <a:prstGeom prst="rect">
                <a:avLst/>
              </a:prstGeom>
              <a:blipFill>
                <a:blip r:embed="rId6"/>
                <a:stretch>
                  <a:fillRect l="-3383" t="-5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8D771E43-E7E7-65D3-A240-483788270637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482460" y="2386027"/>
            <a:ext cx="4197851" cy="1980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9696CA8-F952-F2E3-4A34-2139AC23D743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482458" y="2382427"/>
            <a:ext cx="4197600" cy="19836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020E2AD-1182-D45C-EE87-F12A112D1F8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82459" y="4221255"/>
            <a:ext cx="4197851" cy="19800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D25771A-04D4-4614-9524-980C1E48CA71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82457" y="4260738"/>
            <a:ext cx="4197600" cy="1983600"/>
          </a:xfrm>
          <a:prstGeom prst="rect">
            <a:avLst/>
          </a:prstGeom>
        </p:spPr>
      </p:pic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02B8303-F0B9-69E6-AA91-B87934A92A6E}"/>
              </a:ext>
            </a:extLst>
          </p:cNvPr>
          <p:cNvGrpSpPr/>
          <p:nvPr/>
        </p:nvGrpSpPr>
        <p:grpSpPr>
          <a:xfrm>
            <a:off x="3334730" y="4245279"/>
            <a:ext cx="3692356" cy="1955976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D1F18B55-9FBF-0AF7-54AC-92B74F983726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12444BE0-963A-37F9-57C0-10F412550E6D}"/>
                </a:ext>
              </a:extLst>
            </p:cNvPr>
            <p:cNvSpPr txBox="1"/>
            <p:nvPr/>
          </p:nvSpPr>
          <p:spPr>
            <a:xfrm>
              <a:off x="431002" y="4252846"/>
              <a:ext cx="3653542" cy="21662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Model </a:t>
              </a:r>
              <a:r>
                <a:rPr lang="de-DE" sz="1600" dirty="0" err="1">
                  <a:ea typeface="Cambria Math" panose="02040503050406030204" pitchFamily="18" charset="0"/>
                </a:rPr>
                <a:t>without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any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knowlegde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Predictions depend on time step size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1600" dirty="0"/>
                <a:t>Not useful to solve real world problems!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35149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59BCD-CA3D-0261-8FC2-79712B25A9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788839-6759-592B-7359-A0F789DC40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07E071-7FC6-49BB-6475-05DC0241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D08A1BC-34D9-5692-6592-632CE372D5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217EF77-6C6E-D83C-9444-B0730B50A2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100"/>
            <a:ext cx="3215778" cy="5826302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Generalized Standard Materials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Summary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Standard Maxwell model: </a:t>
                </a:r>
              </a:p>
              <a:p>
                <a:r>
                  <a:rPr lang="en-US" sz="1600" dirty="0"/>
                  <a:t>Not trainable, analytical solution</a:t>
                </a:r>
              </a:p>
              <a:p>
                <a:r>
                  <a:rPr lang="en-US" sz="1600" dirty="0"/>
                  <a:t>Was used for data generation</a:t>
                </a:r>
              </a:p>
              <a:p>
                <a:pPr marL="0" indent="0">
                  <a:buNone/>
                </a:pPr>
                <a:r>
                  <a:rPr lang="en-US" sz="1600" b="1" dirty="0"/>
                  <a:t>Generalized Maxwell model: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b="1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b="1" i="1">
                            <a:latin typeface="Cambria Math" panose="02040503050406030204" pitchFamily="18" charset="0"/>
                          </a:rPr>
                          <m:t>𝑬</m:t>
                        </m:r>
                      </m:num>
                      <m:den>
                        <m:r>
                          <a:rPr lang="de-DE" sz="16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𝜼</m:t>
                        </m:r>
                      </m:den>
                    </m:f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𝑭𝑭𝑵𝑵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𝜺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𝜸</m:t>
                    </m:r>
                    <m:r>
                      <a:rPr lang="de-DE" sz="1600" b="1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/>
                    </m:sSup>
                  </m:oMath>
                </a14:m>
                <a:endParaRPr lang="de-DE" sz="1600" dirty="0"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Inhaltsplatzhalter 6">
                <a:extLst>
                  <a:ext uri="{FF2B5EF4-FFF2-40B4-BE49-F238E27FC236}">
                    <a16:creationId xmlns:a16="http://schemas.microsoft.com/office/drawing/2014/main" id="{23E1DE2C-AC0F-B957-4F80-92545B31AA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2267" y="1071794"/>
                <a:ext cx="3634819" cy="1901766"/>
              </a:xfrm>
              <a:prstGeom prst="rect">
                <a:avLst/>
              </a:prstGeom>
              <a:blipFill>
                <a:blip r:embed="rId3"/>
                <a:stretch>
                  <a:fillRect l="-3125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A9C39A4F-B3EA-7049-56EC-FE2721E0C6B7}"/>
              </a:ext>
            </a:extLst>
          </p:cNvPr>
          <p:cNvGrpSpPr/>
          <p:nvPr/>
        </p:nvGrpSpPr>
        <p:grpSpPr>
          <a:xfrm>
            <a:off x="3363498" y="4801272"/>
            <a:ext cx="3692356" cy="1703721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6C7EF771-341A-2A68-60C4-8A4F1F5384FF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4AD9953A-1258-AB13-670C-6C0D39EE3B7A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497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Standard Maxwell Model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our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basis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GMM </a:t>
              </a:r>
              <a:r>
                <a:rPr lang="de-DE" sz="1600" dirty="0" err="1">
                  <a:ea typeface="Cambria Math" panose="02040503050406030204" pitchFamily="18" charset="0"/>
                </a:rPr>
                <a:t>more</a:t>
              </a:r>
              <a:r>
                <a:rPr lang="de-DE" sz="1600" dirty="0">
                  <a:ea typeface="Cambria Math" panose="02040503050406030204" pitchFamily="18" charset="0"/>
                </a:rPr>
                <a:t> flexible, but </a:t>
              </a:r>
              <a:r>
                <a:rPr lang="de-DE" sz="1600" dirty="0" err="1">
                  <a:ea typeface="Cambria Math" panose="02040503050406030204" pitchFamily="18" charset="0"/>
                </a:rPr>
                <a:t>we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only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approx</a:t>
              </a:r>
              <a:r>
                <a:rPr lang="de-DE" sz="1600" dirty="0">
                  <a:ea typeface="Cambria Math" panose="02040503050406030204" pitchFamily="18" charset="0"/>
                </a:rPr>
                <a:t>. a </a:t>
              </a:r>
              <a:r>
                <a:rPr lang="de-DE" sz="1600" dirty="0" err="1">
                  <a:ea typeface="Cambria Math" panose="02040503050406030204" pitchFamily="18" charset="0"/>
                </a:rPr>
                <a:t>constant</a:t>
              </a:r>
              <a:r>
                <a:rPr lang="de-DE" sz="1600" dirty="0">
                  <a:ea typeface="Cambria Math" panose="02040503050406030204" pitchFamily="18" charset="0"/>
                </a:rPr>
                <a:t>!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behavior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increase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with</a:t>
              </a:r>
              <a:r>
                <a:rPr lang="de-DE" sz="1600" dirty="0">
                  <a:ea typeface="Cambria Math" panose="02040503050406030204" pitchFamily="18" charset="0"/>
                </a:rPr>
                <a:t> NN </a:t>
              </a:r>
              <a:r>
                <a:rPr lang="de-DE" sz="1600" dirty="0" err="1">
                  <a:ea typeface="Cambria Math" panose="02040503050406030204" pitchFamily="18" charset="0"/>
                </a:rPr>
                <a:t>size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2880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217800" lvl="1" indent="-84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𝐹𝐹𝑁𝑁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de-DE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 xmlns="">
          <p:sp>
            <p:nvSpPr>
              <p:cNvPr id="16" name="Inhaltsplatzhalter 6">
                <a:extLst>
                  <a:ext uri="{FF2B5EF4-FFF2-40B4-BE49-F238E27FC236}">
                    <a16:creationId xmlns:a16="http://schemas.microsoft.com/office/drawing/2014/main" id="{F2EDFBAA-3D78-938E-AC1E-B1825968F5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898" y="2996129"/>
                <a:ext cx="3792102" cy="1712022"/>
              </a:xfrm>
              <a:prstGeom prst="rect">
                <a:avLst/>
              </a:prstGeom>
              <a:blipFill>
                <a:blip r:embed="rId4"/>
                <a:stretch>
                  <a:fillRect l="-3344" t="-3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600" b="1" dirty="0"/>
                  <a:t>Calibration of the model: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=1, </m:t>
                    </m:r>
                    <m:r>
                      <a:rPr lang="de-DE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  <m:r>
                      <a:rPr lang="de-DE" sz="16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endParaRPr lang="de-DE" sz="1600" b="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n-US" sz="1600" dirty="0"/>
                  <a:t>[4,1] and [16,1]</a:t>
                </a:r>
              </a:p>
              <a:p>
                <a:pPr lvl="1"/>
                <a:r>
                  <a:rPr lang="en-US" sz="1600" dirty="0"/>
                  <a:t>5,000 and 10,000 epochs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A81D51CC-D14A-778F-AF21-6688E1F621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071793"/>
                <a:ext cx="3406095" cy="1277207"/>
              </a:xfrm>
              <a:prstGeom prst="rect">
                <a:avLst/>
              </a:prstGeom>
              <a:blipFill>
                <a:blip r:embed="rId5"/>
                <a:stretch>
                  <a:fillRect l="-3346" t="-4950" b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Grafik 18">
            <a:extLst>
              <a:ext uri="{FF2B5EF4-FFF2-40B4-BE49-F238E27FC236}">
                <a16:creationId xmlns:a16="http://schemas.microsoft.com/office/drawing/2014/main" id="{A20D3EA7-670F-09C5-1E6A-7E8CD234BBC1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500968" y="2446721"/>
            <a:ext cx="4389816" cy="2180539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C099F51-A97B-DA5C-40EF-52F05D3A4465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500968" y="2446721"/>
            <a:ext cx="4388400" cy="2192400"/>
          </a:xfrm>
          <a:prstGeom prst="rect">
            <a:avLst/>
          </a:prstGeom>
        </p:spPr>
      </p:pic>
      <p:pic>
        <p:nvPicPr>
          <p:cNvPr id="21" name="Grafik 20">
            <a:extLst>
              <a:ext uri="{FF2B5EF4-FFF2-40B4-BE49-F238E27FC236}">
                <a16:creationId xmlns:a16="http://schemas.microsoft.com/office/drawing/2014/main" id="{DF64908D-4C26-A3BF-BBD3-A1AB333412DF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500968" y="2462907"/>
            <a:ext cx="4388400" cy="217028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91267AAF-9901-76F3-5FEF-28C002948D91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499552" y="2446164"/>
            <a:ext cx="4388400" cy="217080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7BE4792-B4CA-6C5E-0070-13CE029D75FA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7499552" y="2488898"/>
            <a:ext cx="4388400" cy="217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0" dur="2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7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E6001A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4D8447-8025-5877-8AAB-A71626203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762CF11-850F-D19B-2422-8B3189EEC3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F68D342-484A-B573-DB41-0C9936942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B14E1A9B-D9CD-AD94-117A-1A0176B3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A222C7DB-EAA3-FA40-E02D-2A88C5E5D3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Generalized Standard Materials</a:t>
            </a:r>
          </a:p>
          <a:p>
            <a:pPr marL="0" indent="0">
              <a:lnSpc>
                <a:spcPct val="30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B22315E6-A2F4-EAB5-4222-98E0B093B702}"/>
              </a:ext>
            </a:extLst>
          </p:cNvPr>
          <p:cNvGrpSpPr/>
          <p:nvPr/>
        </p:nvGrpSpPr>
        <p:grpSpPr>
          <a:xfrm>
            <a:off x="3547939" y="4613827"/>
            <a:ext cx="3692356" cy="2057996"/>
            <a:chOff x="431002" y="4224812"/>
            <a:chExt cx="3692129" cy="2514973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382635B9-B3E8-A4F7-AB09-DA9A86CF1C77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BB13A260-5644-58DC-DB6E-020FF8C97E62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4869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 fontScale="925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1700" b="1" dirty="0"/>
                  <a:t>Calibration of the model</a:t>
                </a:r>
                <a:r>
                  <a:rPr lang="en-US" sz="1700" dirty="0"/>
                  <a:t>:</a:t>
                </a:r>
              </a:p>
              <a:p>
                <a:r>
                  <a:rPr lang="de-DE" sz="1800" dirty="0"/>
                  <a:t>A)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</m:oMath>
                </a14:m>
                <a:r>
                  <a:rPr lang="de-DE" sz="1800" dirty="0">
                    <a:ea typeface="Cambria Math" panose="02040503050406030204" pitchFamily="18" charset="0"/>
                  </a:rPr>
                  <a:t> B)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de-DE" sz="18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de-DE" sz="18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2,3</m:t>
                        </m:r>
                      </m:e>
                    </m:d>
                  </m:oMath>
                </a14:m>
                <a:endParaRPr lang="de-DE" sz="1800" dirty="0">
                  <a:ea typeface="Cambria Math" panose="02040503050406030204" pitchFamily="18" charset="0"/>
                </a:endParaRPr>
              </a:p>
              <a:p>
                <a:r>
                  <a:rPr lang="en-US" sz="1800" dirty="0"/>
                  <a:t>[16,1]</a:t>
                </a:r>
              </a:p>
              <a:p>
                <a:r>
                  <a:rPr lang="en-US" sz="1800" dirty="0"/>
                  <a:t>10,000 epochs</a:t>
                </a:r>
                <a:r>
                  <a:rPr lang="en-US" sz="1900" dirty="0"/>
                  <a:t> </a:t>
                </a:r>
              </a:p>
            </p:txBody>
          </p:sp>
        </mc:Choice>
        <mc:Fallback xmlns="">
          <p:sp>
            <p:nvSpPr>
              <p:cNvPr id="18" name="Inhaltsplatzhalter 6">
                <a:extLst>
                  <a:ext uri="{FF2B5EF4-FFF2-40B4-BE49-F238E27FC236}">
                    <a16:creationId xmlns:a16="http://schemas.microsoft.com/office/drawing/2014/main" id="{0D011EEE-2EE1-D0B4-B71A-91C498446A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905" y="1106223"/>
                <a:ext cx="4197274" cy="1277207"/>
              </a:xfrm>
              <a:prstGeom prst="rect">
                <a:avLst/>
              </a:prstGeom>
              <a:blipFill>
                <a:blip r:embed="rId3"/>
                <a:stretch>
                  <a:fillRect l="-2711" t="-7843" b="-49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Generalized standard materials: </a:t>
                </a:r>
                <a:endParaRPr lang="de-DE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𝑒</m:t>
                    </m:r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𝐹𝐹𝑁𝑁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</m:oMath>
                </a14:m>
                <a:endParaRPr lang="en-US" sz="1600" b="1" dirty="0"/>
              </a:p>
              <a:p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𝐹𝐹𝑁𝑁</m:t>
                        </m:r>
                        <m:d>
                          <m:dPr>
                            <m:ctrlPr>
                              <a:rPr lang="de-DE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de-DE" sz="1600" dirty="0"/>
              </a:p>
              <a:p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r>
                      <a:rPr lang="de-DE" sz="1600" b="0" i="1" smtClean="0">
                        <a:latin typeface="Cambria Math" panose="02040503050406030204" pitchFamily="18" charset="0"/>
                      </a:rPr>
                      <m:t>)</m:t>
                    </m:r>
                    <m:f>
                      <m:fPr>
                        <m:ctrlPr>
                          <a:rPr lang="de-DE" sz="1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𝑒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1" dirty="0"/>
                          <m:t> </m:t>
                        </m:r>
                      </m:num>
                      <m:den>
                        <m:r>
                          <a:rPr lang="de-DE" sz="16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</m:oMath>
                </a14:m>
                <a:endParaRPr lang="en-US" sz="1600" b="1" dirty="0"/>
              </a:p>
            </p:txBody>
          </p:sp>
        </mc:Choice>
        <mc:Fallback xmlns="">
          <p:sp>
            <p:nvSpPr>
              <p:cNvPr id="2" name="Inhaltsplatzhalter 6">
                <a:extLst>
                  <a:ext uri="{FF2B5EF4-FFF2-40B4-BE49-F238E27FC236}">
                    <a16:creationId xmlns:a16="http://schemas.microsoft.com/office/drawing/2014/main" id="{2520348D-E431-40DE-F588-4A54E9E616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2594" y="1082501"/>
                <a:ext cx="3406095" cy="1712022"/>
              </a:xfrm>
              <a:prstGeom prst="rect">
                <a:avLst/>
              </a:prstGeom>
              <a:blipFill>
                <a:blip r:embed="rId4"/>
                <a:stretch>
                  <a:fillRect l="-3717" t="-4444" r="-7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</p:spPr>
            <p:txBody>
              <a:bodyPr vert="horz" lIns="0" tIns="0" rIns="0" bIns="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buFont typeface="Wingdings" panose="05000000000000000000" pitchFamily="2" charset="2"/>
                  <a:buChar char="§"/>
                  <a:defRPr sz="20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buFont typeface="Wingdings" panose="05000000000000000000" pitchFamily="2" charset="2"/>
                  <a:buChar char="§"/>
                  <a:defRPr sz="1800" kern="1200" spc="4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Wingdings" panose="05000000000000000000" pitchFamily="2" charset="2"/>
                  <a:buNone/>
                </a:pPr>
                <a:r>
                  <a:rPr lang="en-US" sz="1600" b="1" dirty="0"/>
                  <a:t>Thermodynamic consistency:</a:t>
                </a:r>
              </a:p>
              <a:p>
                <a:r>
                  <a:rPr lang="en-US" sz="1600" dirty="0"/>
                  <a:t>Clausius-</a:t>
                </a:r>
                <a:r>
                  <a:rPr lang="en-US" sz="1600" dirty="0" err="1"/>
                  <a:t>Duhem</a:t>
                </a:r>
                <a:r>
                  <a:rPr lang="en-US" sz="1600" dirty="0"/>
                  <a:t> inequality:</a:t>
                </a:r>
              </a:p>
              <a:p>
                <a:pPr marL="361800" lvl="1" indent="-156600">
                  <a:buSzPct val="75000"/>
                </a:pP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acc>
                      <m:accPr>
                        <m:chr m:val="̇"/>
                        <m:ctrlP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</m:acc>
                    <m:r>
                      <a:rPr lang="de-DE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̇"/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</m:acc>
                    <m:r>
                      <a:rPr lang="de-DE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de-DE" sz="1400" b="0" dirty="0">
                  <a:ea typeface="Cambria Math" panose="02040503050406030204" pitchFamily="18" charset="0"/>
                </a:endParaRPr>
              </a:p>
              <a:p>
                <a:r>
                  <a:rPr lang="en-US" sz="1600" dirty="0"/>
                  <a:t>Dissipation inequality:</a:t>
                </a:r>
              </a:p>
              <a:p>
                <a:pPr marL="109800" lvl="1" indent="-48600">
                  <a:buSzPct val="75000"/>
                </a:pPr>
                <a14:m>
                  <m:oMath xmlns:m="http://schemas.openxmlformats.org/officeDocument/2006/math"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𝜀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𝛾</m:t>
                            </m:r>
                          </m:e>
                        </m:d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den>
                    </m:f>
                    <m:acc>
                      <m:accPr>
                        <m:chr m:val="̇"/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acc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sz="1400" i="1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sSup>
                      <m:sSup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de-DE" sz="14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  <m:d>
                                  <m:dPr>
                                    <m:ctrlPr>
                                      <a:rPr lang="de-DE" sz="14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de-DE" sz="1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𝛾</m:t>
                                    </m:r>
                                  </m:e>
                                </m:d>
                                <m:r>
                                  <m:rPr>
                                    <m:nor/>
                                  </m:rPr>
                                  <a:rPr lang="en-US" sz="1400" b="1" dirty="0"/>
                                  <m:t> </m:t>
                                </m:r>
                              </m:num>
                              <m:den>
                                <m:r>
                                  <a:rPr lang="de-DE" sz="1400" i="1">
                                    <a:latin typeface="Cambria Math" panose="02040503050406030204" pitchFamily="18" charset="0"/>
                                  </a:rPr>
                                  <m:t>𝜕</m:t>
                                </m:r>
                                <m:r>
                                  <a:rPr lang="de-DE" sz="14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𝛾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≥0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de-DE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</m:d>
                    <m:r>
                      <a:rPr lang="de-DE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1400" dirty="0"/>
              </a:p>
              <a:p>
                <a:endParaRPr lang="en-US" sz="1800" dirty="0"/>
              </a:p>
            </p:txBody>
          </p:sp>
        </mc:Choice>
        <mc:Fallback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6F6951E6-3ADB-7860-B7DF-FC18BACE90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362" y="2788122"/>
                <a:ext cx="5376000" cy="1901766"/>
              </a:xfrm>
              <a:prstGeom prst="rect">
                <a:avLst/>
              </a:prstGeom>
              <a:blipFill>
                <a:blip r:embed="rId5"/>
                <a:stretch>
                  <a:fillRect l="-2118" t="-33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Grafik 7">
            <a:extLst>
              <a:ext uri="{FF2B5EF4-FFF2-40B4-BE49-F238E27FC236}">
                <a16:creationId xmlns:a16="http://schemas.microsoft.com/office/drawing/2014/main" id="{96300B5B-BF31-65DB-041B-61C09B7D71EC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7729905" y="4613827"/>
            <a:ext cx="3556800" cy="19008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BF46511-9E25-FF80-7EFC-AC987CB174DF}"/>
              </a:ext>
            </a:extLst>
          </p:cNvPr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707264" y="2425050"/>
            <a:ext cx="3556689" cy="190176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C67589ED-584D-3CDF-28E6-69EC33F14B55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7707153" y="2425050"/>
            <a:ext cx="3556800" cy="190080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D2EAE43B-3E0C-E679-9BD7-61094AAE560A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7729905" y="4622382"/>
            <a:ext cx="3556800" cy="19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43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B2788-D4D4-7249-2941-039AF7145D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4B705F-0DF7-2D24-8A73-FFAD636A30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2BC2918-7774-E8DD-A6DF-5612C874F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4F3570B-8746-6DB0-1B05-B0F76A29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3</a:t>
            </a:r>
          </a:p>
        </p:txBody>
      </p:sp>
      <p:sp>
        <p:nvSpPr>
          <p:cNvPr id="12" name="Inhaltsplatzhalter 11">
            <a:extLst>
              <a:ext uri="{FF2B5EF4-FFF2-40B4-BE49-F238E27FC236}">
                <a16:creationId xmlns:a16="http://schemas.microsoft.com/office/drawing/2014/main" id="{6D63848D-D57C-E343-F04C-DED053511C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4821" y="565099"/>
            <a:ext cx="3215778" cy="5958083"/>
          </a:xfrm>
        </p:spPr>
        <p:txBody>
          <a:bodyPr>
            <a:normAutofit/>
          </a:bodyPr>
          <a:lstStyle/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Introduction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Simple RNN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Maxwell Model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sz="1400" dirty="0">
                <a:solidFill>
                  <a:schemeClr val="accent6">
                    <a:lumMod val="20000"/>
                    <a:lumOff val="80000"/>
                  </a:schemeClr>
                </a:solidFill>
                <a:cs typeface="Arial Black" panose="020B0604020202020204" pitchFamily="34" charset="0"/>
              </a:rPr>
              <a:t>Generalized Standard Materials </a:t>
            </a:r>
          </a:p>
          <a:p>
            <a:pPr marL="0" indent="0">
              <a:lnSpc>
                <a:spcPct val="450000"/>
              </a:lnSpc>
              <a:buNone/>
            </a:pPr>
            <a:r>
              <a:rPr lang="en-US" b="1" dirty="0">
                <a:latin typeface="Arial Black" panose="020B0604020202020204" pitchFamily="34" charset="0"/>
                <a:cs typeface="Arial Black" panose="020B0604020202020204" pitchFamily="34" charset="0"/>
              </a:rPr>
              <a:t>Summary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8E44DD9-460F-E480-BCA4-AEAE52B85AEC}"/>
              </a:ext>
            </a:extLst>
          </p:cNvPr>
          <p:cNvGrpSpPr/>
          <p:nvPr/>
        </p:nvGrpSpPr>
        <p:grpSpPr>
          <a:xfrm>
            <a:off x="3480599" y="1269000"/>
            <a:ext cx="3692356" cy="3600000"/>
            <a:chOff x="431002" y="4224812"/>
            <a:chExt cx="3692129" cy="2333328"/>
          </a:xfrm>
        </p:grpSpPr>
        <p:sp>
          <p:nvSpPr>
            <p:cNvPr id="14" name="Rechteck 13">
              <a:extLst>
                <a:ext uri="{FF2B5EF4-FFF2-40B4-BE49-F238E27FC236}">
                  <a16:creationId xmlns:a16="http://schemas.microsoft.com/office/drawing/2014/main" id="{77436CD2-9586-2B5B-9A6B-99036C1CAF0C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F549461A-5A39-BD1D-1D81-D063425EF521}"/>
                </a:ext>
              </a:extLst>
            </p:cNvPr>
            <p:cNvSpPr txBox="1"/>
            <p:nvPr/>
          </p:nvSpPr>
          <p:spPr>
            <a:xfrm>
              <a:off x="431002" y="4263145"/>
              <a:ext cx="3653542" cy="197489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>
                  <a:ea typeface="Cambria Math" panose="02040503050406030204" pitchFamily="18" charset="0"/>
                </a:rPr>
                <a:t>Simple RNN:</a:t>
              </a:r>
            </a:p>
            <a:p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No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prior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knowledge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to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unseen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data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not </a:t>
              </a:r>
              <a:r>
                <a:rPr lang="de-DE" sz="1600" dirty="0" err="1">
                  <a:ea typeface="Cambria Math" panose="02040503050406030204" pitchFamily="18" charset="0"/>
                </a:rPr>
                <a:t>perfect</a:t>
              </a:r>
              <a:r>
                <a:rPr lang="de-DE" sz="1600" dirty="0">
                  <a:ea typeface="Cambria Math" panose="02040503050406030204" pitchFamily="18" charset="0"/>
                </a:rPr>
                <a:t> but </a:t>
              </a:r>
              <a:r>
                <a:rPr lang="de-DE" sz="1600" dirty="0" err="1">
                  <a:ea typeface="Cambria Math" panose="02040503050406030204" pitchFamily="18" charset="0"/>
                </a:rPr>
                <a:t>acceptable</a:t>
              </a:r>
              <a:r>
                <a:rPr lang="de-DE" sz="1600" dirty="0">
                  <a:ea typeface="Cambria Math" panose="02040503050406030204" pitchFamily="18" charset="0"/>
                </a:rPr>
                <a:t>.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Since</a:t>
              </a:r>
              <a:r>
                <a:rPr lang="de-DE" sz="1600" dirty="0">
                  <a:ea typeface="Cambria Math" panose="02040503050406030204" pitchFamily="18" charset="0"/>
                </a:rPr>
                <a:t> time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an </a:t>
              </a:r>
              <a:r>
                <a:rPr lang="de-DE" sz="1600" dirty="0" err="1">
                  <a:ea typeface="Cambria Math" panose="02040503050406030204" pitchFamily="18" charset="0"/>
                </a:rPr>
                <a:t>input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parameter</a:t>
              </a:r>
              <a:r>
                <a:rPr lang="de-DE" sz="1600" dirty="0">
                  <a:ea typeface="Cambria Math" panose="02040503050406030204" pitchFamily="18" charset="0"/>
                </a:rPr>
                <a:t>,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result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strongly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dependent</a:t>
              </a:r>
              <a:r>
                <a:rPr lang="de-DE" sz="1600" dirty="0">
                  <a:ea typeface="Cambria Math" panose="02040503050406030204" pitchFamily="18" charset="0"/>
                </a:rPr>
                <a:t> on time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de-DE" sz="1600" dirty="0">
                <a:ea typeface="Cambria Math" panose="02040503050406030204" pitchFamily="18" charset="0"/>
              </a:endParaRPr>
            </a:p>
          </p:txBody>
        </p:sp>
      </p:grp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89E3E612-F6E7-D786-ACE0-2F9851D071AA}"/>
              </a:ext>
            </a:extLst>
          </p:cNvPr>
          <p:cNvGrpSpPr/>
          <p:nvPr/>
        </p:nvGrpSpPr>
        <p:grpSpPr>
          <a:xfrm>
            <a:off x="7456701" y="1269000"/>
            <a:ext cx="3692356" cy="3600000"/>
            <a:chOff x="431002" y="4224812"/>
            <a:chExt cx="3692129" cy="233332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835F0832-22EF-7E3C-9D00-600C3E47BDA9}"/>
                </a:ext>
              </a:extLst>
            </p:cNvPr>
            <p:cNvSpPr/>
            <p:nvPr/>
          </p:nvSpPr>
          <p:spPr>
            <a:xfrm>
              <a:off x="469589" y="4224812"/>
              <a:ext cx="3653542" cy="233332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2991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BE44D1E-E3C7-EB43-32FF-D07B856D4744}"/>
                </a:ext>
              </a:extLst>
            </p:cNvPr>
            <p:cNvSpPr txBox="1"/>
            <p:nvPr/>
          </p:nvSpPr>
          <p:spPr>
            <a:xfrm>
              <a:off x="431002" y="4252847"/>
              <a:ext cx="3653542" cy="210489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de-DE" sz="1600" b="1" dirty="0" err="1">
                  <a:ea typeface="Cambria Math" panose="02040503050406030204" pitchFamily="18" charset="0"/>
                </a:rPr>
                <a:t>Generalized</a:t>
              </a:r>
              <a:r>
                <a:rPr lang="de-DE" sz="1600" b="1" dirty="0">
                  <a:ea typeface="Cambria Math" panose="02040503050406030204" pitchFamily="18" charset="0"/>
                </a:rPr>
                <a:t> Standard Materials:</a:t>
              </a:r>
            </a:p>
            <a:p>
              <a:pPr>
                <a:lnSpc>
                  <a:spcPct val="150000"/>
                </a:lnSpc>
              </a:pPr>
              <a:endParaRPr lang="de-DE" sz="1600" b="1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Extrapolation </a:t>
              </a:r>
              <a:r>
                <a:rPr lang="de-DE" sz="1600" dirty="0" err="1">
                  <a:ea typeface="Cambria Math" panose="02040503050406030204" pitchFamily="18" charset="0"/>
                </a:rPr>
                <a:t>very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good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if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trained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for</a:t>
              </a:r>
              <a:r>
                <a:rPr lang="de-DE" sz="1600" dirty="0">
                  <a:ea typeface="Cambria Math" panose="02040503050406030204" pitchFamily="18" charset="0"/>
                </a:rPr>
                <a:t> larger </a:t>
              </a:r>
              <a:r>
                <a:rPr lang="de-DE" sz="1600" dirty="0" err="1">
                  <a:ea typeface="Cambria Math" panose="02040503050406030204" pitchFamily="18" charset="0"/>
                </a:rPr>
                <a:t>amplitudes</a:t>
              </a:r>
              <a:r>
                <a:rPr lang="de-DE" sz="1600" dirty="0">
                  <a:ea typeface="Cambria Math" panose="02040503050406030204" pitchFamily="18" charset="0"/>
                </a:rPr>
                <a:t> and </a:t>
              </a:r>
              <a:r>
                <a:rPr lang="de-DE" sz="1600" dirty="0" err="1">
                  <a:ea typeface="Cambria Math" panose="02040503050406030204" pitchFamily="18" charset="0"/>
                </a:rPr>
                <a:t>frequencies</a:t>
              </a:r>
              <a:endParaRPr lang="de-DE" sz="1600" dirty="0">
                <a:ea typeface="Cambria Math" panose="020405030504060302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 err="1">
                  <a:ea typeface="Cambria Math" panose="02040503050406030204" pitchFamily="18" charset="0"/>
                </a:rPr>
                <a:t>Thermodynamic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consistancy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is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ensured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through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the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dissipation</a:t>
              </a:r>
              <a:r>
                <a:rPr lang="de-DE" sz="1600" dirty="0">
                  <a:ea typeface="Cambria Math" panose="02040503050406030204" pitchFamily="18" charset="0"/>
                </a:rPr>
                <a:t> potential</a:t>
              </a: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de-DE" sz="1600" dirty="0">
                  <a:ea typeface="Cambria Math" panose="02040503050406030204" pitchFamily="18" charset="0"/>
                </a:rPr>
                <a:t>Not </a:t>
              </a:r>
              <a:r>
                <a:rPr lang="de-DE" sz="1600" dirty="0" err="1">
                  <a:ea typeface="Cambria Math" panose="02040503050406030204" pitchFamily="18" charset="0"/>
                </a:rPr>
                <a:t>great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influence</a:t>
              </a:r>
              <a:r>
                <a:rPr lang="de-DE" sz="1600" dirty="0">
                  <a:ea typeface="Cambria Math" panose="02040503050406030204" pitchFamily="18" charset="0"/>
                </a:rPr>
                <a:t> </a:t>
              </a:r>
              <a:r>
                <a:rPr lang="de-DE" sz="1600" dirty="0" err="1">
                  <a:ea typeface="Cambria Math" panose="02040503050406030204" pitchFamily="18" charset="0"/>
                </a:rPr>
                <a:t>of</a:t>
              </a:r>
              <a:r>
                <a:rPr lang="de-DE" sz="1600" dirty="0">
                  <a:ea typeface="Cambria Math" panose="02040503050406030204" pitchFamily="18" charset="0"/>
                </a:rPr>
                <a:t> time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752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4A3BFD-66CA-1788-15B6-3A20BBB008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 for your attention!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791A629-4AD1-5534-CBC4-BA1C797DF9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9AAD58-CFA3-6449-BBE1-C718411D2FE6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41326E-AABF-C47F-761C-91FCDEC17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182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066D83-886E-74EA-2156-10A962C26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Oval 244">
            <a:extLst>
              <a:ext uri="{FF2B5EF4-FFF2-40B4-BE49-F238E27FC236}">
                <a16:creationId xmlns:a16="http://schemas.microsoft.com/office/drawing/2014/main" id="{7650D6FA-EC2C-191A-C795-FF93E021A05B}"/>
              </a:ext>
            </a:extLst>
          </p:cNvPr>
          <p:cNvSpPr/>
          <p:nvPr/>
        </p:nvSpPr>
        <p:spPr>
          <a:xfrm>
            <a:off x="6651466" y="3154903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54B4FD1B-FE26-B91E-BE0A-6CF7C30614D0}"/>
              </a:ext>
            </a:extLst>
          </p:cNvPr>
          <p:cNvSpPr/>
          <p:nvPr/>
        </p:nvSpPr>
        <p:spPr>
          <a:xfrm>
            <a:off x="6635737" y="5038477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A19A0D-8F94-B6C5-E518-CE50DC8A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21075"/>
            <a:ext cx="8976000" cy="532318"/>
          </a:xfrm>
        </p:spPr>
        <p:txBody>
          <a:bodyPr anchor="t">
            <a:normAutofit/>
          </a:bodyPr>
          <a:lstStyle/>
          <a:p>
            <a:r>
              <a:rPr lang="de-DE" sz="3200" dirty="0"/>
              <a:t>RNN 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B5A201F-C0F7-D5B9-4EC1-31DA5BDFD2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5B440330-7339-6840-BD83-64C34D3339B3}" type="datetime1">
              <a:rPr lang="de-DE" smtClean="0"/>
              <a:t>28.01.25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595EE45-5B16-348E-C889-FD149AD225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818B5BD5-EC30-372B-974A-10709D92F3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59999"/>
            <a:ext cx="8976000" cy="190800"/>
          </a:xfrm>
        </p:spPr>
        <p:txBody>
          <a:bodyPr/>
          <a:lstStyle/>
          <a:p>
            <a:r>
              <a:rPr lang="de-DE" sz="1000" dirty="0"/>
              <a:t>L. Demuth | Task 1</a:t>
            </a:r>
          </a:p>
        </p:txBody>
      </p:sp>
      <p:grpSp>
        <p:nvGrpSpPr>
          <p:cNvPr id="227" name="Gruppieren 226">
            <a:extLst>
              <a:ext uri="{FF2B5EF4-FFF2-40B4-BE49-F238E27FC236}">
                <a16:creationId xmlns:a16="http://schemas.microsoft.com/office/drawing/2014/main" id="{A38EFE79-FE3D-69A5-A927-39F8CD63E3CB}"/>
              </a:ext>
            </a:extLst>
          </p:cNvPr>
          <p:cNvGrpSpPr/>
          <p:nvPr/>
        </p:nvGrpSpPr>
        <p:grpSpPr>
          <a:xfrm>
            <a:off x="1416000" y="3429000"/>
            <a:ext cx="2918152" cy="2278065"/>
            <a:chOff x="5816219" y="1449721"/>
            <a:chExt cx="2918152" cy="2278065"/>
          </a:xfrm>
        </p:grpSpPr>
        <p:grpSp>
          <p:nvGrpSpPr>
            <p:cNvPr id="222" name="Gruppieren 221">
              <a:extLst>
                <a:ext uri="{FF2B5EF4-FFF2-40B4-BE49-F238E27FC236}">
                  <a16:creationId xmlns:a16="http://schemas.microsoft.com/office/drawing/2014/main" id="{16590DEA-762A-1DC3-7756-8056C4BBBABE}"/>
                </a:ext>
              </a:extLst>
            </p:cNvPr>
            <p:cNvGrpSpPr/>
            <p:nvPr/>
          </p:nvGrpSpPr>
          <p:grpSpPr>
            <a:xfrm>
              <a:off x="5896200" y="1449721"/>
              <a:ext cx="2782919" cy="2278065"/>
              <a:chOff x="5896200" y="1449721"/>
              <a:chExt cx="2782919" cy="2278065"/>
            </a:xfrm>
          </p:grpSpPr>
          <p:grpSp>
            <p:nvGrpSpPr>
              <p:cNvPr id="16" name="Gruppieren 15">
                <a:extLst>
                  <a:ext uri="{FF2B5EF4-FFF2-40B4-BE49-F238E27FC236}">
                    <a16:creationId xmlns:a16="http://schemas.microsoft.com/office/drawing/2014/main" id="{7EBBBD37-8FD0-895A-7504-B930A4C0F815}"/>
                  </a:ext>
                </a:extLst>
              </p:cNvPr>
              <p:cNvGrpSpPr/>
              <p:nvPr/>
            </p:nvGrpSpPr>
            <p:grpSpPr>
              <a:xfrm>
                <a:off x="5896200" y="1548190"/>
                <a:ext cx="1959487" cy="2179596"/>
                <a:chOff x="994750" y="1964908"/>
                <a:chExt cx="1959487" cy="2179596"/>
              </a:xfrm>
            </p:grpSpPr>
            <p:grpSp>
              <p:nvGrpSpPr>
                <p:cNvPr id="58" name="Gruppieren 57">
                  <a:extLst>
                    <a:ext uri="{FF2B5EF4-FFF2-40B4-BE49-F238E27FC236}">
                      <a16:creationId xmlns:a16="http://schemas.microsoft.com/office/drawing/2014/main" id="{C049EB5D-82BA-D344-7210-E2B2CF16003E}"/>
                    </a:ext>
                  </a:extLst>
                </p:cNvPr>
                <p:cNvGrpSpPr/>
                <p:nvPr/>
              </p:nvGrpSpPr>
              <p:grpSpPr>
                <a:xfrm>
                  <a:off x="994750" y="1964908"/>
                  <a:ext cx="1525250" cy="1646585"/>
                  <a:chOff x="994750" y="1964908"/>
                  <a:chExt cx="1525250" cy="1646585"/>
                </a:xfrm>
              </p:grpSpPr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91F1200D-CFBB-06A9-D9F3-0B54F9698546}"/>
                      </a:ext>
                    </a:extLst>
                  </p:cNvPr>
                  <p:cNvSpPr/>
                  <p:nvPr/>
                </p:nvSpPr>
                <p:spPr>
                  <a:xfrm>
                    <a:off x="994750" y="2304258"/>
                    <a:ext cx="432000" cy="432000"/>
                  </a:xfrm>
                  <a:prstGeom prst="ellipse">
                    <a:avLst/>
                  </a:prstGeom>
                  <a:solidFill>
                    <a:srgbClr val="FFC000"/>
                  </a:solidFill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2" name="Oval 71">
                    <a:extLst>
                      <a:ext uri="{FF2B5EF4-FFF2-40B4-BE49-F238E27FC236}">
                        <a16:creationId xmlns:a16="http://schemas.microsoft.com/office/drawing/2014/main" id="{FE064E52-1C29-B3AC-BF2A-388AF38E3C96}"/>
                      </a:ext>
                    </a:extLst>
                  </p:cNvPr>
                  <p:cNvSpPr/>
                  <p:nvPr/>
                </p:nvSpPr>
                <p:spPr>
                  <a:xfrm>
                    <a:off x="2160000" y="2473134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77" name="Oval 76">
                    <a:extLst>
                      <a:ext uri="{FF2B5EF4-FFF2-40B4-BE49-F238E27FC236}">
                        <a16:creationId xmlns:a16="http://schemas.microsoft.com/office/drawing/2014/main" id="{245A4B3D-3E21-83C2-A17D-5C8840CA709F}"/>
                      </a:ext>
                    </a:extLst>
                  </p:cNvPr>
                  <p:cNvSpPr/>
                  <p:nvPr/>
                </p:nvSpPr>
                <p:spPr>
                  <a:xfrm>
                    <a:off x="2160000" y="1964908"/>
                    <a:ext cx="360000" cy="360000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80" name="Oval 79">
                    <a:extLst>
                      <a:ext uri="{FF2B5EF4-FFF2-40B4-BE49-F238E27FC236}">
                        <a16:creationId xmlns:a16="http://schemas.microsoft.com/office/drawing/2014/main" id="{7120DA94-6F25-D26C-48EB-3326EC59B7DC}"/>
                      </a:ext>
                    </a:extLst>
                  </p:cNvPr>
                  <p:cNvSpPr/>
                  <p:nvPr/>
                </p:nvSpPr>
                <p:spPr>
                  <a:xfrm>
                    <a:off x="2160000" y="3250318"/>
                    <a:ext cx="360000" cy="361175"/>
                  </a:xfrm>
                  <a:prstGeom prst="ellipse">
                    <a:avLst/>
                  </a:prstGeom>
                  <a:solidFill>
                    <a:srgbClr val="FFC000"/>
                  </a:solidFill>
                  <a:ln>
                    <a:noFill/>
                  </a:ln>
                </p:spPr>
                <p:style>
                  <a:lnRef idx="2">
                    <a:schemeClr val="accent5">
                      <a:shade val="15000"/>
                    </a:schemeClr>
                  </a:lnRef>
                  <a:fillRef idx="1">
                    <a:schemeClr val="accent5"/>
                  </a:fillRef>
                  <a:effectRef idx="0">
                    <a:schemeClr val="accent5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2000" b="1" dirty="0">
                      <a:solidFill>
                        <a:schemeClr val="tx1"/>
                      </a:solidFill>
                    </a:endParaRPr>
                  </a:p>
                </p:txBody>
              </p:sp>
              <p:cxnSp>
                <p:nvCxnSpPr>
                  <p:cNvPr id="84" name="Gerade Verbindung mit Pfeil 83">
                    <a:extLst>
                      <a:ext uri="{FF2B5EF4-FFF2-40B4-BE49-F238E27FC236}">
                        <a16:creationId xmlns:a16="http://schemas.microsoft.com/office/drawing/2014/main" id="{CF4D8C38-F27E-9E0E-48BC-115427F6D7E5}"/>
                      </a:ext>
                    </a:extLst>
                  </p:cNvPr>
                  <p:cNvCxnSpPr>
                    <a:cxnSpLocks/>
                    <a:stCxn id="91" idx="6"/>
                    <a:endCxn id="77" idx="2"/>
                  </p:cNvCxnSpPr>
                  <p:nvPr/>
                </p:nvCxnSpPr>
                <p:spPr>
                  <a:xfrm flipV="1">
                    <a:off x="1426750" y="2144908"/>
                    <a:ext cx="733250" cy="375350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5" name="Gerade Verbindung mit Pfeil 84">
                    <a:extLst>
                      <a:ext uri="{FF2B5EF4-FFF2-40B4-BE49-F238E27FC236}">
                        <a16:creationId xmlns:a16="http://schemas.microsoft.com/office/drawing/2014/main" id="{4CCBE716-25FF-76C4-8473-FF14B27F92C8}"/>
                      </a:ext>
                    </a:extLst>
                  </p:cNvPr>
                  <p:cNvCxnSpPr>
                    <a:cxnSpLocks/>
                    <a:stCxn id="91" idx="6"/>
                    <a:endCxn id="72" idx="1"/>
                  </p:cNvCxnSpPr>
                  <p:nvPr/>
                </p:nvCxnSpPr>
                <p:spPr>
                  <a:xfrm>
                    <a:off x="1426750" y="2520258"/>
                    <a:ext cx="785971" cy="5597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Gerade Verbindung mit Pfeil 85">
                    <a:extLst>
                      <a:ext uri="{FF2B5EF4-FFF2-40B4-BE49-F238E27FC236}">
                        <a16:creationId xmlns:a16="http://schemas.microsoft.com/office/drawing/2014/main" id="{1D2B4F00-2D78-C587-E8D3-7CC6A419171D}"/>
                      </a:ext>
                    </a:extLst>
                  </p:cNvPr>
                  <p:cNvCxnSpPr>
                    <a:cxnSpLocks/>
                    <a:stCxn id="91" idx="6"/>
                    <a:endCxn id="80" idx="1"/>
                  </p:cNvCxnSpPr>
                  <p:nvPr/>
                </p:nvCxnSpPr>
                <p:spPr>
                  <a:xfrm>
                    <a:off x="1426750" y="2520258"/>
                    <a:ext cx="785971" cy="782953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59" name="Abgerundetes Rechteck 58">
                  <a:extLst>
                    <a:ext uri="{FF2B5EF4-FFF2-40B4-BE49-F238E27FC236}">
                      <a16:creationId xmlns:a16="http://schemas.microsoft.com/office/drawing/2014/main" id="{AE071604-4468-8696-21E8-2FED3903AAE1}"/>
                    </a:ext>
                  </a:extLst>
                </p:cNvPr>
                <p:cNvSpPr/>
                <p:nvPr/>
              </p:nvSpPr>
              <p:spPr>
                <a:xfrm>
                  <a:off x="1762345" y="3835031"/>
                  <a:ext cx="1191892" cy="309473"/>
                </a:xfrm>
                <a:prstGeom prst="roundRect">
                  <a:avLst/>
                </a:prstGeom>
                <a:solidFill>
                  <a:srgbClr val="FFC000">
                    <a:alpha val="28086"/>
                  </a:srgbClr>
                </a:solidFill>
                <a:ln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tx1"/>
                      </a:solidFill>
                    </a:rPr>
                    <a:t>FFNN</a:t>
                  </a:r>
                </a:p>
              </p:txBody>
            </p:sp>
          </p:grpSp>
          <p:sp>
            <p:nvSpPr>
              <p:cNvPr id="105" name="Abgerundetes Rechteck 104">
                <a:extLst>
                  <a:ext uri="{FF2B5EF4-FFF2-40B4-BE49-F238E27FC236}">
                    <a16:creationId xmlns:a16="http://schemas.microsoft.com/office/drawing/2014/main" id="{49FA1021-0023-FCE7-A348-1A20768FC1AF}"/>
                  </a:ext>
                </a:extLst>
              </p:cNvPr>
              <p:cNvSpPr/>
              <p:nvPr/>
            </p:nvSpPr>
            <p:spPr>
              <a:xfrm>
                <a:off x="6928619" y="1449721"/>
                <a:ext cx="579551" cy="1800000"/>
              </a:xfrm>
              <a:prstGeom prst="roundRect">
                <a:avLst/>
              </a:prstGeom>
              <a:noFill/>
              <a:ln w="19050">
                <a:solidFill>
                  <a:srgbClr val="FFC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8" name="Gerade Verbindung mit Pfeil 17">
                <a:extLst>
                  <a:ext uri="{FF2B5EF4-FFF2-40B4-BE49-F238E27FC236}">
                    <a16:creationId xmlns:a16="http://schemas.microsoft.com/office/drawing/2014/main" id="{0A06E10B-1E94-8DC4-1347-52CB2623C1D3}"/>
                  </a:ext>
                </a:extLst>
              </p:cNvPr>
              <p:cNvCxnSpPr>
                <a:cxnSpLocks/>
                <a:stCxn id="77" idx="6"/>
                <a:endCxn id="147" idx="1"/>
              </p:cNvCxnSpPr>
              <p:nvPr/>
            </p:nvCxnSpPr>
            <p:spPr>
              <a:xfrm>
                <a:off x="7421450" y="1728190"/>
                <a:ext cx="888934" cy="22261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mit Pfeil 18">
                <a:extLst>
                  <a:ext uri="{FF2B5EF4-FFF2-40B4-BE49-F238E27FC236}">
                    <a16:creationId xmlns:a16="http://schemas.microsoft.com/office/drawing/2014/main" id="{DDD7C920-A1B0-DD7F-23E2-40D890E00F48}"/>
                  </a:ext>
                </a:extLst>
              </p:cNvPr>
              <p:cNvCxnSpPr>
                <a:cxnSpLocks/>
                <a:stCxn id="77" idx="5"/>
                <a:endCxn id="184" idx="1"/>
              </p:cNvCxnSpPr>
              <p:nvPr/>
            </p:nvCxnSpPr>
            <p:spPr>
              <a:xfrm>
                <a:off x="7368729" y="1855469"/>
                <a:ext cx="941655" cy="70084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mit Pfeil 19">
                <a:extLst>
                  <a:ext uri="{FF2B5EF4-FFF2-40B4-BE49-F238E27FC236}">
                    <a16:creationId xmlns:a16="http://schemas.microsoft.com/office/drawing/2014/main" id="{7E5592EF-CA81-4708-0702-28AF298672AD}"/>
                  </a:ext>
                </a:extLst>
              </p:cNvPr>
              <p:cNvCxnSpPr>
                <a:cxnSpLocks/>
                <a:stCxn id="72" idx="6"/>
                <a:endCxn id="147" idx="3"/>
              </p:cNvCxnSpPr>
              <p:nvPr/>
            </p:nvCxnSpPr>
            <p:spPr>
              <a:xfrm>
                <a:off x="7421450" y="2236416"/>
                <a:ext cx="888934" cy="1985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mit Pfeil 20">
                <a:extLst>
                  <a:ext uri="{FF2B5EF4-FFF2-40B4-BE49-F238E27FC236}">
                    <a16:creationId xmlns:a16="http://schemas.microsoft.com/office/drawing/2014/main" id="{11ADF6A7-776C-C2F3-E8F2-6E24FCD9029C}"/>
                  </a:ext>
                </a:extLst>
              </p:cNvPr>
              <p:cNvCxnSpPr>
                <a:cxnSpLocks/>
                <a:stCxn id="72" idx="5"/>
                <a:endCxn id="184" idx="2"/>
              </p:cNvCxnSpPr>
              <p:nvPr/>
            </p:nvCxnSpPr>
            <p:spPr>
              <a:xfrm>
                <a:off x="7368729" y="2363695"/>
                <a:ext cx="878390" cy="34535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10" name="Oval 109">
                <a:extLst>
                  <a:ext uri="{FF2B5EF4-FFF2-40B4-BE49-F238E27FC236}">
                    <a16:creationId xmlns:a16="http://schemas.microsoft.com/office/drawing/2014/main" id="{D83E331A-32F6-B2A4-F64E-D5F1D3E191DA}"/>
                  </a:ext>
                </a:extLst>
              </p:cNvPr>
              <p:cNvSpPr/>
              <p:nvPr/>
            </p:nvSpPr>
            <p:spPr>
              <a:xfrm>
                <a:off x="5896200" y="2537102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Gerade Verbindung mit Pfeil 110">
                <a:extLst>
                  <a:ext uri="{FF2B5EF4-FFF2-40B4-BE49-F238E27FC236}">
                    <a16:creationId xmlns:a16="http://schemas.microsoft.com/office/drawing/2014/main" id="{5384FB16-2CEB-9201-615B-FF27163CCD0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1718144"/>
                <a:ext cx="754955" cy="103495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Gerade Verbindung mit Pfeil 111">
                <a:extLst>
                  <a:ext uri="{FF2B5EF4-FFF2-40B4-BE49-F238E27FC236}">
                    <a16:creationId xmlns:a16="http://schemas.microsoft.com/office/drawing/2014/main" id="{44DFAE45-D627-4580-A697-F7DA7B5FB59E}"/>
                  </a:ext>
                </a:extLst>
              </p:cNvPr>
              <p:cNvCxnSpPr>
                <a:cxnSpLocks/>
                <a:stCxn id="110" idx="6"/>
              </p:cNvCxnSpPr>
              <p:nvPr/>
            </p:nvCxnSpPr>
            <p:spPr>
              <a:xfrm flipV="1">
                <a:off x="6328200" y="2257205"/>
                <a:ext cx="774282" cy="49589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Gerade Verbindung mit Pfeil 112">
                <a:extLst>
                  <a:ext uri="{FF2B5EF4-FFF2-40B4-BE49-F238E27FC236}">
                    <a16:creationId xmlns:a16="http://schemas.microsoft.com/office/drawing/2014/main" id="{7D6ADA77-12A1-0977-C84F-A91EFD9BF7B2}"/>
                  </a:ext>
                </a:extLst>
              </p:cNvPr>
              <p:cNvCxnSpPr>
                <a:cxnSpLocks/>
                <a:stCxn id="110" idx="6"/>
                <a:endCxn id="80" idx="2"/>
              </p:cNvCxnSpPr>
              <p:nvPr/>
            </p:nvCxnSpPr>
            <p:spPr>
              <a:xfrm>
                <a:off x="6328200" y="2753102"/>
                <a:ext cx="733250" cy="261086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7" name="Oval 146">
                <a:extLst>
                  <a:ext uri="{FF2B5EF4-FFF2-40B4-BE49-F238E27FC236}">
                    <a16:creationId xmlns:a16="http://schemas.microsoft.com/office/drawing/2014/main" id="{3C5FDB16-5586-9891-6F78-1C3C3764F4D7}"/>
                  </a:ext>
                </a:extLst>
              </p:cNvPr>
              <p:cNvSpPr/>
              <p:nvPr/>
            </p:nvSpPr>
            <p:spPr>
              <a:xfrm>
                <a:off x="8247119" y="1887540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4" name="Oval 183">
                <a:extLst>
                  <a:ext uri="{FF2B5EF4-FFF2-40B4-BE49-F238E27FC236}">
                    <a16:creationId xmlns:a16="http://schemas.microsoft.com/office/drawing/2014/main" id="{D61794A1-9F35-B3EF-67A4-87911595DFC1}"/>
                  </a:ext>
                </a:extLst>
              </p:cNvPr>
              <p:cNvSpPr/>
              <p:nvPr/>
            </p:nvSpPr>
            <p:spPr>
              <a:xfrm>
                <a:off x="8247119" y="2493045"/>
                <a:ext cx="432000" cy="432000"/>
              </a:xfrm>
              <a:prstGeom prst="ellipse">
                <a:avLst/>
              </a:prstGeom>
              <a:solidFill>
                <a:srgbClr val="FFC000"/>
              </a:solidFill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2" name="Gerade Verbindung mit Pfeil 191">
                <a:extLst>
                  <a:ext uri="{FF2B5EF4-FFF2-40B4-BE49-F238E27FC236}">
                    <a16:creationId xmlns:a16="http://schemas.microsoft.com/office/drawing/2014/main" id="{4E487907-C07C-5D6F-E540-B68C2D499D9E}"/>
                  </a:ext>
                </a:extLst>
              </p:cNvPr>
              <p:cNvCxnSpPr>
                <a:cxnSpLocks/>
                <a:stCxn id="80" idx="6"/>
                <a:endCxn id="184" idx="3"/>
              </p:cNvCxnSpPr>
              <p:nvPr/>
            </p:nvCxnSpPr>
            <p:spPr>
              <a:xfrm flipV="1">
                <a:off x="7421450" y="2861780"/>
                <a:ext cx="888934" cy="15240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5" name="Gerade Verbindung mit Pfeil 194">
                <a:extLst>
                  <a:ext uri="{FF2B5EF4-FFF2-40B4-BE49-F238E27FC236}">
                    <a16:creationId xmlns:a16="http://schemas.microsoft.com/office/drawing/2014/main" id="{82EF4CBE-1A4B-2993-DBD5-12B4CD0C5D73}"/>
                  </a:ext>
                </a:extLst>
              </p:cNvPr>
              <p:cNvCxnSpPr>
                <a:cxnSpLocks/>
                <a:stCxn id="80" idx="6"/>
                <a:endCxn id="147" idx="2"/>
              </p:cNvCxnSpPr>
              <p:nvPr/>
            </p:nvCxnSpPr>
            <p:spPr>
              <a:xfrm flipV="1">
                <a:off x="7421450" y="2103540"/>
                <a:ext cx="825669" cy="91064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6" name="Oval 205">
                <a:extLst>
                  <a:ext uri="{FF2B5EF4-FFF2-40B4-BE49-F238E27FC236}">
                    <a16:creationId xmlns:a16="http://schemas.microsoft.com/office/drawing/2014/main" id="{56BCDC83-F360-1B7D-D0F6-A4B69981868A}"/>
                  </a:ext>
                </a:extLst>
              </p:cNvPr>
              <p:cNvSpPr/>
              <p:nvPr/>
            </p:nvSpPr>
            <p:spPr>
              <a:xfrm>
                <a:off x="7208170" y="2448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7ECF4D96-1E3D-A171-88E1-D8A8B0972736}"/>
                  </a:ext>
                </a:extLst>
              </p:cNvPr>
              <p:cNvSpPr/>
              <p:nvPr/>
            </p:nvSpPr>
            <p:spPr>
              <a:xfrm>
                <a:off x="7208170" y="2556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8" name="Oval 207">
                <a:extLst>
                  <a:ext uri="{FF2B5EF4-FFF2-40B4-BE49-F238E27FC236}">
                    <a16:creationId xmlns:a16="http://schemas.microsoft.com/office/drawing/2014/main" id="{9322DAB8-6A4C-21B4-EB42-9B169D4A987F}"/>
                  </a:ext>
                </a:extLst>
              </p:cNvPr>
              <p:cNvSpPr/>
              <p:nvPr/>
            </p:nvSpPr>
            <p:spPr>
              <a:xfrm>
                <a:off x="7208170" y="2664721"/>
                <a:ext cx="72000" cy="720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  <a:alpha val="46891"/>
                </a:schemeClr>
              </a:solidFill>
              <a:ln w="63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/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223" name="Textfeld 222">
                  <a:extLst>
                    <a:ext uri="{FF2B5EF4-FFF2-40B4-BE49-F238E27FC236}">
                      <a16:creationId xmlns:a16="http://schemas.microsoft.com/office/drawing/2014/main" id="{2BF7714A-CDAA-9662-E15A-F35B443F887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1509527"/>
                  <a:ext cx="520200" cy="30777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/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4" name="Textfeld 223">
                  <a:extLst>
                    <a:ext uri="{FF2B5EF4-FFF2-40B4-BE49-F238E27FC236}">
                      <a16:creationId xmlns:a16="http://schemas.microsoft.com/office/drawing/2014/main" id="{1529A737-E096-E6AA-ABEC-E5FA60DED33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816219" y="2563091"/>
                  <a:ext cx="520200" cy="30777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/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5" name="Textfeld 224">
                  <a:extLst>
                    <a:ext uri="{FF2B5EF4-FFF2-40B4-BE49-F238E27FC236}">
                      <a16:creationId xmlns:a16="http://schemas.microsoft.com/office/drawing/2014/main" id="{97A54C71-4136-5389-FBA2-71B3CFEFF68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03019" y="2502982"/>
                  <a:ext cx="520200" cy="307777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/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6" name="Textfeld 225">
                  <a:extLst>
                    <a:ext uri="{FF2B5EF4-FFF2-40B4-BE49-F238E27FC236}">
                      <a16:creationId xmlns:a16="http://schemas.microsoft.com/office/drawing/2014/main" id="{A38C5D01-7419-0010-C3AB-9EBB3B8F17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14171" y="1883385"/>
                  <a:ext cx="520200" cy="307777"/>
                </a:xfrm>
                <a:prstGeom prst="rect">
                  <a:avLst/>
                </a:prstGeom>
                <a:blipFill>
                  <a:blip r:embed="rId6"/>
                  <a:stretch>
                    <a:fillRect b="-4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8" name="Rechteck 227">
            <a:extLst>
              <a:ext uri="{FF2B5EF4-FFF2-40B4-BE49-F238E27FC236}">
                <a16:creationId xmlns:a16="http://schemas.microsoft.com/office/drawing/2014/main" id="{5B929EBB-88AA-E057-ABFF-686730E033D9}"/>
              </a:ext>
            </a:extLst>
          </p:cNvPr>
          <p:cNvSpPr/>
          <p:nvPr/>
        </p:nvSpPr>
        <p:spPr>
          <a:xfrm>
            <a:off x="6430608" y="3957946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Textfeld 230">
            <a:extLst>
              <a:ext uri="{FF2B5EF4-FFF2-40B4-BE49-F238E27FC236}">
                <a16:creationId xmlns:a16="http://schemas.microsoft.com/office/drawing/2014/main" id="{4BD71A0C-92D9-D580-69AA-E19E3B86C805}"/>
              </a:ext>
            </a:extLst>
          </p:cNvPr>
          <p:cNvSpPr txBox="1"/>
          <p:nvPr/>
        </p:nvSpPr>
        <p:spPr>
          <a:xfrm>
            <a:off x="6467568" y="4125515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32" name="Gerade Verbindung mit Pfeil 231">
            <a:extLst>
              <a:ext uri="{FF2B5EF4-FFF2-40B4-BE49-F238E27FC236}">
                <a16:creationId xmlns:a16="http://schemas.microsoft.com/office/drawing/2014/main" id="{D733687F-DC11-4AD4-4D50-0B2CB0AB1F69}"/>
              </a:ext>
            </a:extLst>
          </p:cNvPr>
          <p:cNvCxnSpPr>
            <a:cxnSpLocks/>
            <a:endCxn id="228" idx="1"/>
          </p:cNvCxnSpPr>
          <p:nvPr/>
        </p:nvCxnSpPr>
        <p:spPr>
          <a:xfrm>
            <a:off x="5662124" y="4317946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/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5" name="Textfeld 234">
                <a:extLst>
                  <a:ext uri="{FF2B5EF4-FFF2-40B4-BE49-F238E27FC236}">
                    <a16:creationId xmlns:a16="http://schemas.microsoft.com/office/drawing/2014/main" id="{2488591D-B5ED-F631-0D9C-669EC24B59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5237" y="3938568"/>
                <a:ext cx="842258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/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36" name="Textfeld 235">
                <a:extLst>
                  <a:ext uri="{FF2B5EF4-FFF2-40B4-BE49-F238E27FC236}">
                    <a16:creationId xmlns:a16="http://schemas.microsoft.com/office/drawing/2014/main" id="{F73CEA3F-6693-2752-49C4-9158870B4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1637" y="5072429"/>
                <a:ext cx="520200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9" name="Gerade Verbindung mit Pfeil 238">
            <a:extLst>
              <a:ext uri="{FF2B5EF4-FFF2-40B4-BE49-F238E27FC236}">
                <a16:creationId xmlns:a16="http://schemas.microsoft.com/office/drawing/2014/main" id="{FC68B74E-B574-C8EC-4D0F-23310C274BE6}"/>
              </a:ext>
            </a:extLst>
          </p:cNvPr>
          <p:cNvCxnSpPr>
            <a:cxnSpLocks/>
            <a:stCxn id="238" idx="0"/>
            <a:endCxn id="228" idx="2"/>
          </p:cNvCxnSpPr>
          <p:nvPr/>
        </p:nvCxnSpPr>
        <p:spPr>
          <a:xfrm flipV="1">
            <a:off x="6851737" y="4677946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/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44" name="Textfeld 243">
                <a:extLst>
                  <a:ext uri="{FF2B5EF4-FFF2-40B4-BE49-F238E27FC236}">
                    <a16:creationId xmlns:a16="http://schemas.microsoft.com/office/drawing/2014/main" id="{63C0A3BC-5AF6-BBCC-9004-6ECC7DF0D4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7366" y="3187702"/>
                <a:ext cx="520200" cy="307777"/>
              </a:xfrm>
              <a:prstGeom prst="rect">
                <a:avLst/>
              </a:prstGeom>
              <a:blipFill>
                <a:blip r:embed="rId9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6" name="Gerade Verbindung mit Pfeil 245">
            <a:extLst>
              <a:ext uri="{FF2B5EF4-FFF2-40B4-BE49-F238E27FC236}">
                <a16:creationId xmlns:a16="http://schemas.microsoft.com/office/drawing/2014/main" id="{661BD7AF-80B1-E8A9-8A87-B9DCCA264901}"/>
              </a:ext>
            </a:extLst>
          </p:cNvPr>
          <p:cNvCxnSpPr>
            <a:cxnSpLocks/>
          </p:cNvCxnSpPr>
          <p:nvPr/>
        </p:nvCxnSpPr>
        <p:spPr>
          <a:xfrm flipV="1">
            <a:off x="6854378" y="3601991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9" name="Oval 248">
            <a:extLst>
              <a:ext uri="{FF2B5EF4-FFF2-40B4-BE49-F238E27FC236}">
                <a16:creationId xmlns:a16="http://schemas.microsoft.com/office/drawing/2014/main" id="{E30AF13A-E598-F965-124A-563EE4BF7EAD}"/>
              </a:ext>
            </a:extLst>
          </p:cNvPr>
          <p:cNvSpPr/>
          <p:nvPr/>
        </p:nvSpPr>
        <p:spPr>
          <a:xfrm>
            <a:off x="8247833" y="3151804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37CFF494-2695-FAC6-CBF9-D514E1BC291F}"/>
              </a:ext>
            </a:extLst>
          </p:cNvPr>
          <p:cNvSpPr/>
          <p:nvPr/>
        </p:nvSpPr>
        <p:spPr>
          <a:xfrm>
            <a:off x="8232104" y="5035378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51" name="Rechteck 250">
            <a:extLst>
              <a:ext uri="{FF2B5EF4-FFF2-40B4-BE49-F238E27FC236}">
                <a16:creationId xmlns:a16="http://schemas.microsoft.com/office/drawing/2014/main" id="{4F341E52-5914-3002-F7BF-B62D5CE481CD}"/>
              </a:ext>
            </a:extLst>
          </p:cNvPr>
          <p:cNvSpPr/>
          <p:nvPr/>
        </p:nvSpPr>
        <p:spPr>
          <a:xfrm>
            <a:off x="8026975" y="3954847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Textfeld 251">
            <a:extLst>
              <a:ext uri="{FF2B5EF4-FFF2-40B4-BE49-F238E27FC236}">
                <a16:creationId xmlns:a16="http://schemas.microsoft.com/office/drawing/2014/main" id="{2F6653EF-3518-4193-66DD-167A8266FF01}"/>
              </a:ext>
            </a:extLst>
          </p:cNvPr>
          <p:cNvSpPr txBox="1"/>
          <p:nvPr/>
        </p:nvSpPr>
        <p:spPr>
          <a:xfrm>
            <a:off x="8063935" y="4122416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53" name="Gerade Verbindung mit Pfeil 252">
            <a:extLst>
              <a:ext uri="{FF2B5EF4-FFF2-40B4-BE49-F238E27FC236}">
                <a16:creationId xmlns:a16="http://schemas.microsoft.com/office/drawing/2014/main" id="{2A2547B2-D4CA-00FB-8393-712C7B1F3410}"/>
              </a:ext>
            </a:extLst>
          </p:cNvPr>
          <p:cNvCxnSpPr>
            <a:cxnSpLocks/>
            <a:stCxn id="231" idx="3"/>
            <a:endCxn id="251" idx="1"/>
          </p:cNvCxnSpPr>
          <p:nvPr/>
        </p:nvCxnSpPr>
        <p:spPr>
          <a:xfrm>
            <a:off x="7309826" y="4310181"/>
            <a:ext cx="717149" cy="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/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4" name="Textfeld 253">
                <a:extLst>
                  <a:ext uri="{FF2B5EF4-FFF2-40B4-BE49-F238E27FC236}">
                    <a16:creationId xmlns:a16="http://schemas.microsoft.com/office/drawing/2014/main" id="{1CAA8E0B-85CE-3079-BF60-3F867D6F1E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1604" y="3935469"/>
                <a:ext cx="842258" cy="369332"/>
              </a:xfrm>
              <a:prstGeom prst="rect">
                <a:avLst/>
              </a:prstGeom>
              <a:blipFill>
                <a:blip r:embed="rId10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/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5" name="Textfeld 254">
                <a:extLst>
                  <a:ext uri="{FF2B5EF4-FFF2-40B4-BE49-F238E27FC236}">
                    <a16:creationId xmlns:a16="http://schemas.microsoft.com/office/drawing/2014/main" id="{BAA9FE42-5A61-7A0E-E8EC-1A96F9A09A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8004" y="5069330"/>
                <a:ext cx="520200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6" name="Gerade Verbindung mit Pfeil 255">
            <a:extLst>
              <a:ext uri="{FF2B5EF4-FFF2-40B4-BE49-F238E27FC236}">
                <a16:creationId xmlns:a16="http://schemas.microsoft.com/office/drawing/2014/main" id="{4AFA1C19-AC9A-3CD7-76BD-65096831D079}"/>
              </a:ext>
            </a:extLst>
          </p:cNvPr>
          <p:cNvCxnSpPr>
            <a:cxnSpLocks/>
            <a:stCxn id="250" idx="0"/>
            <a:endCxn id="251" idx="2"/>
          </p:cNvCxnSpPr>
          <p:nvPr/>
        </p:nvCxnSpPr>
        <p:spPr>
          <a:xfrm flipV="1">
            <a:off x="8448104" y="4674847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/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57" name="Textfeld 256">
                <a:extLst>
                  <a:ext uri="{FF2B5EF4-FFF2-40B4-BE49-F238E27FC236}">
                    <a16:creationId xmlns:a16="http://schemas.microsoft.com/office/drawing/2014/main" id="{DC159CE1-0CC8-E733-5057-0C6E2E5CF4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3733" y="3184603"/>
                <a:ext cx="520200" cy="307777"/>
              </a:xfrm>
              <a:prstGeom prst="rect">
                <a:avLst/>
              </a:prstGeom>
              <a:blipFill>
                <a:blip r:embed="rId12"/>
                <a:stretch>
                  <a:fillRect b="-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8" name="Gerade Verbindung mit Pfeil 257">
            <a:extLst>
              <a:ext uri="{FF2B5EF4-FFF2-40B4-BE49-F238E27FC236}">
                <a16:creationId xmlns:a16="http://schemas.microsoft.com/office/drawing/2014/main" id="{3E5D312E-2AC1-C4FD-F92F-6C27D67BE4E6}"/>
              </a:ext>
            </a:extLst>
          </p:cNvPr>
          <p:cNvCxnSpPr>
            <a:cxnSpLocks/>
          </p:cNvCxnSpPr>
          <p:nvPr/>
        </p:nvCxnSpPr>
        <p:spPr>
          <a:xfrm flipV="1">
            <a:off x="8450745" y="3598892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9" name="Oval 258">
            <a:extLst>
              <a:ext uri="{FF2B5EF4-FFF2-40B4-BE49-F238E27FC236}">
                <a16:creationId xmlns:a16="http://schemas.microsoft.com/office/drawing/2014/main" id="{574B3155-7EC9-A231-8D74-02536F19A86D}"/>
              </a:ext>
            </a:extLst>
          </p:cNvPr>
          <p:cNvSpPr/>
          <p:nvPr/>
        </p:nvSpPr>
        <p:spPr>
          <a:xfrm>
            <a:off x="9874812" y="3165322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1A567451-BCD9-17B1-198A-DF25CF0935B9}"/>
              </a:ext>
            </a:extLst>
          </p:cNvPr>
          <p:cNvSpPr/>
          <p:nvPr/>
        </p:nvSpPr>
        <p:spPr>
          <a:xfrm>
            <a:off x="9859083" y="5048896"/>
            <a:ext cx="432000" cy="432000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 b="1" dirty="0">
              <a:solidFill>
                <a:schemeClr val="tx1"/>
              </a:solidFill>
            </a:endParaRPr>
          </a:p>
        </p:txBody>
      </p:sp>
      <p:sp>
        <p:nvSpPr>
          <p:cNvPr id="261" name="Rechteck 260">
            <a:extLst>
              <a:ext uri="{FF2B5EF4-FFF2-40B4-BE49-F238E27FC236}">
                <a16:creationId xmlns:a16="http://schemas.microsoft.com/office/drawing/2014/main" id="{5F06E8D3-FA38-EF7A-E110-42E2A901B84E}"/>
              </a:ext>
            </a:extLst>
          </p:cNvPr>
          <p:cNvSpPr/>
          <p:nvPr/>
        </p:nvSpPr>
        <p:spPr>
          <a:xfrm>
            <a:off x="9653954" y="3968365"/>
            <a:ext cx="842259" cy="720000"/>
          </a:xfrm>
          <a:prstGeom prst="rect">
            <a:avLst/>
          </a:prstGeom>
          <a:solidFill>
            <a:srgbClr val="FFE1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Textfeld 261">
            <a:extLst>
              <a:ext uri="{FF2B5EF4-FFF2-40B4-BE49-F238E27FC236}">
                <a16:creationId xmlns:a16="http://schemas.microsoft.com/office/drawing/2014/main" id="{BFD81074-9DBA-F4DC-2A0B-06E6B5F9B6F9}"/>
              </a:ext>
            </a:extLst>
          </p:cNvPr>
          <p:cNvSpPr txBox="1"/>
          <p:nvPr/>
        </p:nvSpPr>
        <p:spPr>
          <a:xfrm>
            <a:off x="9690914" y="4135934"/>
            <a:ext cx="8422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FFNN</a:t>
            </a:r>
          </a:p>
        </p:txBody>
      </p:sp>
      <p:cxnSp>
        <p:nvCxnSpPr>
          <p:cNvPr id="263" name="Gerade Verbindung mit Pfeil 262">
            <a:extLst>
              <a:ext uri="{FF2B5EF4-FFF2-40B4-BE49-F238E27FC236}">
                <a16:creationId xmlns:a16="http://schemas.microsoft.com/office/drawing/2014/main" id="{D770ACA3-2827-3A52-830D-D7117E04FA6C}"/>
              </a:ext>
            </a:extLst>
          </p:cNvPr>
          <p:cNvCxnSpPr>
            <a:cxnSpLocks/>
            <a:endCxn id="261" idx="1"/>
          </p:cNvCxnSpPr>
          <p:nvPr/>
        </p:nvCxnSpPr>
        <p:spPr>
          <a:xfrm>
            <a:off x="8885470" y="4328365"/>
            <a:ext cx="7684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/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4" name="Textfeld 263">
                <a:extLst>
                  <a:ext uri="{FF2B5EF4-FFF2-40B4-BE49-F238E27FC236}">
                    <a16:creationId xmlns:a16="http://schemas.microsoft.com/office/drawing/2014/main" id="{E0408C8E-1D84-5AF0-9BBA-CBFA11795B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8583" y="3948987"/>
                <a:ext cx="842258" cy="369332"/>
              </a:xfrm>
              <a:prstGeom prst="rect">
                <a:avLst/>
              </a:prstGeom>
              <a:blipFill>
                <a:blip r:embed="rId13"/>
                <a:stretch>
                  <a:fillRect b="-34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/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5" name="Textfeld 264">
                <a:extLst>
                  <a:ext uri="{FF2B5EF4-FFF2-40B4-BE49-F238E27FC236}">
                    <a16:creationId xmlns:a16="http://schemas.microsoft.com/office/drawing/2014/main" id="{F9DE233A-6796-9CB3-8990-E4DFD7DB7F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4983" y="5082848"/>
                <a:ext cx="520200" cy="30777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6" name="Gerade Verbindung mit Pfeil 265">
            <a:extLst>
              <a:ext uri="{FF2B5EF4-FFF2-40B4-BE49-F238E27FC236}">
                <a16:creationId xmlns:a16="http://schemas.microsoft.com/office/drawing/2014/main" id="{5B48B5B1-B5DF-E80B-AFD0-3137B9B56E2E}"/>
              </a:ext>
            </a:extLst>
          </p:cNvPr>
          <p:cNvCxnSpPr>
            <a:cxnSpLocks/>
            <a:stCxn id="260" idx="0"/>
            <a:endCxn id="261" idx="2"/>
          </p:cNvCxnSpPr>
          <p:nvPr/>
        </p:nvCxnSpPr>
        <p:spPr>
          <a:xfrm flipV="1">
            <a:off x="10075083" y="4688365"/>
            <a:ext cx="1" cy="3605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/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267" name="Textfeld 266">
                <a:extLst>
                  <a:ext uri="{FF2B5EF4-FFF2-40B4-BE49-F238E27FC236}">
                    <a16:creationId xmlns:a16="http://schemas.microsoft.com/office/drawing/2014/main" id="{FDC86566-DFDB-A058-18FD-2539171E0A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30712" y="3198121"/>
                <a:ext cx="520200" cy="307777"/>
              </a:xfrm>
              <a:prstGeom prst="rect">
                <a:avLst/>
              </a:prstGeom>
              <a:blipFill>
                <a:blip r:embed="rId15"/>
                <a:stretch>
                  <a:fillRect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8" name="Gerade Verbindung mit Pfeil 267">
            <a:extLst>
              <a:ext uri="{FF2B5EF4-FFF2-40B4-BE49-F238E27FC236}">
                <a16:creationId xmlns:a16="http://schemas.microsoft.com/office/drawing/2014/main" id="{D385640D-D6BF-D8E3-6854-606FEE1DB01B}"/>
              </a:ext>
            </a:extLst>
          </p:cNvPr>
          <p:cNvCxnSpPr>
            <a:cxnSpLocks/>
          </p:cNvCxnSpPr>
          <p:nvPr/>
        </p:nvCxnSpPr>
        <p:spPr>
          <a:xfrm flipV="1">
            <a:off x="10077724" y="3612410"/>
            <a:ext cx="0" cy="360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732C745A-E4B4-418F-94D3-CDF629BDDBC6}"/>
              </a:ext>
            </a:extLst>
          </p:cNvPr>
          <p:cNvSpPr/>
          <p:nvPr/>
        </p:nvSpPr>
        <p:spPr>
          <a:xfrm>
            <a:off x="1142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C53C131-7087-D82D-CDB9-CDB142E778FA}"/>
              </a:ext>
            </a:extLst>
          </p:cNvPr>
          <p:cNvSpPr/>
          <p:nvPr/>
        </p:nvSpPr>
        <p:spPr>
          <a:xfrm>
            <a:off x="11592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77182BE-ED30-2639-3210-F494B2CAB1A3}"/>
              </a:ext>
            </a:extLst>
          </p:cNvPr>
          <p:cNvSpPr/>
          <p:nvPr/>
        </p:nvSpPr>
        <p:spPr>
          <a:xfrm>
            <a:off x="11784000" y="4284000"/>
            <a:ext cx="72000" cy="72000"/>
          </a:xfrm>
          <a:prstGeom prst="ellipse">
            <a:avLst/>
          </a:prstGeom>
          <a:solidFill>
            <a:schemeClr val="tx1">
              <a:lumMod val="50000"/>
              <a:lumOff val="50000"/>
              <a:alpha val="46891"/>
            </a:schemeClr>
          </a:solidFill>
          <a:ln w="63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FFB4ED31-FE24-F391-DCB1-D67855793026}"/>
              </a:ext>
            </a:extLst>
          </p:cNvPr>
          <p:cNvCxnSpPr>
            <a:cxnSpLocks/>
          </p:cNvCxnSpPr>
          <p:nvPr/>
        </p:nvCxnSpPr>
        <p:spPr>
          <a:xfrm flipV="1">
            <a:off x="10496213" y="4314847"/>
            <a:ext cx="6397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/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F45E7D05-167C-7D3D-6E1F-D1C4A9BAD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21287" y="3959033"/>
                <a:ext cx="842258" cy="369332"/>
              </a:xfrm>
              <a:prstGeom prst="rect">
                <a:avLst/>
              </a:prstGeom>
              <a:blipFill>
                <a:blip r:embed="rId16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2485238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705</Words>
  <Application>Microsoft Macintosh PowerPoint</Application>
  <PresentationFormat>Breitbild</PresentationFormat>
  <Paragraphs>173</Paragraphs>
  <Slides>8</Slides>
  <Notes>7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Aptos</vt:lpstr>
      <vt:lpstr>Aptos Display</vt:lpstr>
      <vt:lpstr>Arial</vt:lpstr>
      <vt:lpstr>Arial Black</vt:lpstr>
      <vt:lpstr>Calibri</vt:lpstr>
      <vt:lpstr>Cambria Math</vt:lpstr>
      <vt:lpstr>Wingdings</vt:lpstr>
      <vt:lpstr>Template</vt:lpstr>
      <vt:lpstr>Benutzerdefiniertes Design</vt:lpstr>
      <vt:lpstr>Tutorial machine learning in solid mechanics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Thank you for your attention!</vt:lpstr>
      <vt:lpstr>RNN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2023-05-22T13:03:01Z</dcterms:created>
  <dcterms:modified xsi:type="dcterms:W3CDTF">2025-01-28T08:14:12Z</dcterms:modified>
</cp:coreProperties>
</file>